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8" r:id="rId2"/>
  </p:sldIdLst>
  <p:sldSz cx="7559675" cy="10691813"/>
  <p:notesSz cx="7102475" cy="102330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66FF99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46F890A9-2807-4EBB-B81D-B2AA78EC7F39}" styleName="濃色スタイル 2 - アクセント 5/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314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518" cy="513204"/>
          </a:xfrm>
          <a:prstGeom prst="rect">
            <a:avLst/>
          </a:prstGeom>
        </p:spPr>
        <p:txBody>
          <a:bodyPr vert="horz" lIns="94650" tIns="47325" rIns="94650" bIns="4732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3302" y="0"/>
            <a:ext cx="3077518" cy="513204"/>
          </a:xfrm>
          <a:prstGeom prst="rect">
            <a:avLst/>
          </a:prstGeom>
        </p:spPr>
        <p:txBody>
          <a:bodyPr vert="horz" lIns="94650" tIns="47325" rIns="94650" bIns="47325" rtlCol="0"/>
          <a:lstStyle>
            <a:lvl1pPr algn="r">
              <a:defRPr sz="1200"/>
            </a:lvl1pPr>
          </a:lstStyle>
          <a:p>
            <a:fld id="{3E6D38D8-1BB7-42E0-986A-1BC2313485B7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30450" y="1279525"/>
            <a:ext cx="244157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50" tIns="47325" rIns="94650" bIns="4732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580" y="4924470"/>
            <a:ext cx="5681317" cy="4028814"/>
          </a:xfrm>
          <a:prstGeom prst="rect">
            <a:avLst/>
          </a:prstGeom>
        </p:spPr>
        <p:txBody>
          <a:bodyPr vert="horz" lIns="94650" tIns="47325" rIns="94650" bIns="4732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719822"/>
            <a:ext cx="3077518" cy="513204"/>
          </a:xfrm>
          <a:prstGeom prst="rect">
            <a:avLst/>
          </a:prstGeom>
        </p:spPr>
        <p:txBody>
          <a:bodyPr vert="horz" lIns="94650" tIns="47325" rIns="94650" bIns="4732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3302" y="9719822"/>
            <a:ext cx="3077518" cy="513204"/>
          </a:xfrm>
          <a:prstGeom prst="rect">
            <a:avLst/>
          </a:prstGeom>
        </p:spPr>
        <p:txBody>
          <a:bodyPr vert="horz" lIns="94650" tIns="47325" rIns="94650" bIns="47325" rtlCol="0" anchor="b"/>
          <a:lstStyle>
            <a:lvl1pPr algn="r">
              <a:defRPr sz="1200"/>
            </a:lvl1pPr>
          </a:lstStyle>
          <a:p>
            <a:fld id="{0D87EAFC-9421-4435-AD81-D8DFD6A3B9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1037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EC1A6-055E-4B78-9B63-387E1FE6941A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25E61-240A-418F-8936-03FD26459D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972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EC1A6-055E-4B78-9B63-387E1FE6941A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25E61-240A-418F-8936-03FD26459D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1982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EC1A6-055E-4B78-9B63-387E1FE6941A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25E61-240A-418F-8936-03FD26459D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0738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EC1A6-055E-4B78-9B63-387E1FE6941A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25E61-240A-418F-8936-03FD26459D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3897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EC1A6-055E-4B78-9B63-387E1FE6941A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25E61-240A-418F-8936-03FD26459D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2892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EC1A6-055E-4B78-9B63-387E1FE6941A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25E61-240A-418F-8936-03FD26459D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5951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EC1A6-055E-4B78-9B63-387E1FE6941A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25E61-240A-418F-8936-03FD26459D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6382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EC1A6-055E-4B78-9B63-387E1FE6941A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25E61-240A-418F-8936-03FD26459D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9155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EC1A6-055E-4B78-9B63-387E1FE6941A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25E61-240A-418F-8936-03FD26459D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0308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EC1A6-055E-4B78-9B63-387E1FE6941A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25E61-240A-418F-8936-03FD26459D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94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EC1A6-055E-4B78-9B63-387E1FE6941A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25E61-240A-418F-8936-03FD26459D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0268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EC1A6-055E-4B78-9B63-387E1FE6941A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25E61-240A-418F-8936-03FD26459D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802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81FF6099-21EA-E2EC-B03E-06C61CF98A39}"/>
              </a:ext>
            </a:extLst>
          </p:cNvPr>
          <p:cNvSpPr txBox="1"/>
          <p:nvPr/>
        </p:nvSpPr>
        <p:spPr>
          <a:xfrm>
            <a:off x="-1094734" y="1065898"/>
            <a:ext cx="9866893" cy="2545655"/>
          </a:xfrm>
          <a:prstGeom prst="rect">
            <a:avLst/>
          </a:prstGeom>
          <a:noFill/>
        </p:spPr>
        <p:txBody>
          <a:bodyPr wrap="square" rtlCol="0">
            <a:prstTxWarp prst="textChevronInverted">
              <a:avLst/>
            </a:prstTxWarp>
            <a:spAutoFit/>
          </a:bodyPr>
          <a:lstStyle/>
          <a:p>
            <a:r>
              <a:rPr kumimoji="1" lang="en-US" altLang="ja-JP" dirty="0">
                <a:blipFill dpi="0" rotWithShape="1">
                  <a:blip r:embed="rId2">
                    <a:alphaModFix amt="38000"/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</a:rPr>
              <a:t>――――――――――――――――――――――――</a:t>
            </a:r>
            <a:endParaRPr kumimoji="1" lang="ja-JP" altLang="en-US" dirty="0">
              <a:blipFill dpi="0" rotWithShape="1">
                <a:blip r:embed="rId2">
                  <a:alphaModFix amt="38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309214B-9B60-4A94-88B5-44CB8D2632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004"/>
          <a:stretch>
            <a:fillRect/>
          </a:stretch>
        </p:blipFill>
        <p:spPr>
          <a:xfrm>
            <a:off x="0" y="0"/>
            <a:ext cx="7559675" cy="10691812"/>
          </a:xfrm>
          <a:custGeom>
            <a:avLst/>
            <a:gdLst>
              <a:gd name="connsiteX0" fmla="*/ 0 w 12192000"/>
              <a:gd name="connsiteY0" fmla="*/ 0 h 5074635"/>
              <a:gd name="connsiteX1" fmla="*/ 12192000 w 12192000"/>
              <a:gd name="connsiteY1" fmla="*/ 0 h 5074635"/>
              <a:gd name="connsiteX2" fmla="*/ 12192000 w 12192000"/>
              <a:gd name="connsiteY2" fmla="*/ 5074635 h 5074635"/>
              <a:gd name="connsiteX3" fmla="*/ 0 w 12192000"/>
              <a:gd name="connsiteY3" fmla="*/ 5074635 h 5074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5074635">
                <a:moveTo>
                  <a:pt x="0" y="0"/>
                </a:moveTo>
                <a:lnTo>
                  <a:pt x="12192000" y="0"/>
                </a:lnTo>
                <a:lnTo>
                  <a:pt x="12192000" y="5074635"/>
                </a:lnTo>
                <a:lnTo>
                  <a:pt x="0" y="5074635"/>
                </a:lnTo>
                <a:close/>
              </a:path>
            </a:pathLst>
          </a:custGeom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298AA3D-9C3C-0D58-630F-07CCE25F7B13}"/>
              </a:ext>
            </a:extLst>
          </p:cNvPr>
          <p:cNvSpPr/>
          <p:nvPr/>
        </p:nvSpPr>
        <p:spPr>
          <a:xfrm>
            <a:off x="-1" y="0"/>
            <a:ext cx="7559675" cy="46727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66B82AA-0875-47DC-F987-CBA9E07F17FB}"/>
              </a:ext>
            </a:extLst>
          </p:cNvPr>
          <p:cNvSpPr txBox="1"/>
          <p:nvPr/>
        </p:nvSpPr>
        <p:spPr>
          <a:xfrm>
            <a:off x="84325" y="62061"/>
            <a:ext cx="73910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千葉県市民活動支援組織ネットワークとは？</a:t>
            </a:r>
            <a:endParaRPr kumimoji="1" lang="en-US" altLang="ja-JP" sz="16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404E7306-5C34-4127-7783-3948A6367BE2}"/>
              </a:ext>
            </a:extLst>
          </p:cNvPr>
          <p:cNvGrpSpPr/>
          <p:nvPr/>
        </p:nvGrpSpPr>
        <p:grpSpPr>
          <a:xfrm>
            <a:off x="-12" y="3288513"/>
            <a:ext cx="7559675" cy="460692"/>
            <a:chOff x="-8" y="2982548"/>
            <a:chExt cx="7559675" cy="460692"/>
          </a:xfrm>
        </p:grpSpPr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6ABE8CB6-D2FE-C45B-A996-87A4A5EFEE18}"/>
                </a:ext>
              </a:extLst>
            </p:cNvPr>
            <p:cNvSpPr/>
            <p:nvPr/>
          </p:nvSpPr>
          <p:spPr>
            <a:xfrm>
              <a:off x="-8" y="2982548"/>
              <a:ext cx="7559675" cy="460692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2B4C2364-7413-9D32-4F2C-167769DBEA36}"/>
                </a:ext>
              </a:extLst>
            </p:cNvPr>
            <p:cNvSpPr txBox="1"/>
            <p:nvPr/>
          </p:nvSpPr>
          <p:spPr>
            <a:xfrm>
              <a:off x="84325" y="3079289"/>
              <a:ext cx="1619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会場アクセス</a:t>
              </a:r>
              <a:endParaRPr kumimoji="1" lang="en-US" altLang="ja-JP" sz="16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F21370D-073C-0C8D-39E3-6E427F570F11}"/>
              </a:ext>
            </a:extLst>
          </p:cNvPr>
          <p:cNvSpPr/>
          <p:nvPr/>
        </p:nvSpPr>
        <p:spPr>
          <a:xfrm>
            <a:off x="-12" y="1142852"/>
            <a:ext cx="7559675" cy="41125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9B3BC714-2B59-BB65-7B01-3ACCFE00201F}"/>
              </a:ext>
            </a:extLst>
          </p:cNvPr>
          <p:cNvSpPr txBox="1"/>
          <p:nvPr/>
        </p:nvSpPr>
        <p:spPr>
          <a:xfrm>
            <a:off x="105485" y="1191661"/>
            <a:ext cx="16197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プログラム</a:t>
            </a:r>
            <a:endParaRPr kumimoji="1" lang="en-US" altLang="ja-JP" sz="16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26A2C563-00CA-85FE-4106-3CAD3A76271A}"/>
              </a:ext>
            </a:extLst>
          </p:cNvPr>
          <p:cNvGrpSpPr/>
          <p:nvPr/>
        </p:nvGrpSpPr>
        <p:grpSpPr>
          <a:xfrm>
            <a:off x="0" y="5763663"/>
            <a:ext cx="7559675" cy="460693"/>
            <a:chOff x="-14514" y="5999854"/>
            <a:chExt cx="7559675" cy="646332"/>
          </a:xfrm>
          <a:solidFill>
            <a:srgbClr val="00B050">
              <a:alpha val="77000"/>
            </a:srgbClr>
          </a:solidFill>
        </p:grpSpPr>
        <p:sp>
          <p:nvSpPr>
            <p:cNvPr id="3" name="正方形/長方形 2">
              <a:extLst>
                <a:ext uri="{FF2B5EF4-FFF2-40B4-BE49-F238E27FC236}">
                  <a16:creationId xmlns:a16="http://schemas.microsoft.com/office/drawing/2014/main" id="{9DC06BB7-30CD-014B-6AA4-6421861EE2D3}"/>
                </a:ext>
              </a:extLst>
            </p:cNvPr>
            <p:cNvSpPr/>
            <p:nvPr/>
          </p:nvSpPr>
          <p:spPr>
            <a:xfrm>
              <a:off x="-14514" y="5999854"/>
              <a:ext cx="7559675" cy="6463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E819573C-57FD-62AD-A46F-793E03E665D9}"/>
                </a:ext>
              </a:extLst>
            </p:cNvPr>
            <p:cNvSpPr txBox="1"/>
            <p:nvPr/>
          </p:nvSpPr>
          <p:spPr>
            <a:xfrm>
              <a:off x="1388691" y="6111006"/>
              <a:ext cx="5515429" cy="47497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参加申込書　</a:t>
              </a:r>
              <a:r>
                <a:rPr kumimoji="1" lang="en-US" altLang="ja-JP" sz="16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【</a:t>
              </a:r>
              <a:r>
                <a:rPr kumimoji="1" lang="ja-JP" altLang="en-US" sz="16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申込期限</a:t>
              </a:r>
              <a:r>
                <a:rPr kumimoji="1" lang="en-US" altLang="ja-JP" sz="16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】</a:t>
              </a:r>
              <a:r>
                <a:rPr kumimoji="1" lang="ja-JP" altLang="en-US" sz="16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令和６年３月４日（月）</a:t>
              </a:r>
              <a:endParaRPr kumimoji="1" lang="en-US" altLang="ja-JP" sz="16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graphicFrame>
        <p:nvGraphicFramePr>
          <p:cNvPr id="13" name="表 13">
            <a:extLst>
              <a:ext uri="{FF2B5EF4-FFF2-40B4-BE49-F238E27FC236}">
                <a16:creationId xmlns:a16="http://schemas.microsoft.com/office/drawing/2014/main" id="{266272B9-CB19-7B47-23CD-6B8405FBBA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2238333"/>
              </p:ext>
            </p:extLst>
          </p:nvPr>
        </p:nvGraphicFramePr>
        <p:xfrm>
          <a:off x="241301" y="7047263"/>
          <a:ext cx="6959600" cy="3544222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862401">
                  <a:extLst>
                    <a:ext uri="{9D8B030D-6E8A-4147-A177-3AD203B41FA5}">
                      <a16:colId xmlns:a16="http://schemas.microsoft.com/office/drawing/2014/main" val="1869248871"/>
                    </a:ext>
                  </a:extLst>
                </a:gridCol>
                <a:gridCol w="5097199">
                  <a:extLst>
                    <a:ext uri="{9D8B030D-6E8A-4147-A177-3AD203B41FA5}">
                      <a16:colId xmlns:a16="http://schemas.microsoft.com/office/drawing/2014/main" val="1336622979"/>
                    </a:ext>
                  </a:extLst>
                </a:gridCol>
              </a:tblGrid>
              <a:tr h="676199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1" dirty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所属（団体）名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7018565"/>
                  </a:ext>
                </a:extLst>
              </a:tr>
              <a:tr h="290286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1" dirty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ふりがな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628335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1" dirty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氏名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4721902"/>
                  </a:ext>
                </a:extLst>
              </a:tr>
              <a:tr h="7112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1" dirty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電話番号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7276001"/>
                  </a:ext>
                </a:extLst>
              </a:tr>
              <a:tr h="710864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1" dirty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メールアドレス</a:t>
                      </a:r>
                      <a:endParaRPr kumimoji="1" lang="en-US" altLang="ja-JP" sz="1400" b="1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　　　　　　　　　　　　　　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97876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b="1" dirty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住所</a:t>
                      </a:r>
                      <a:endParaRPr kumimoji="1" lang="en-US" altLang="ja-JP" sz="1400" b="1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  <a:p>
                      <a:pPr algn="dist"/>
                      <a:r>
                        <a:rPr kumimoji="1" lang="ja-JP" altLang="en-US" sz="1400" b="1" dirty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（市町村まで）</a:t>
                      </a:r>
                      <a:endParaRPr kumimoji="1" lang="en-US" altLang="ja-JP" sz="1400" b="1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2609570"/>
                  </a:ext>
                </a:extLst>
              </a:tr>
            </a:tbl>
          </a:graphicData>
        </a:graphic>
      </p:graphicFrame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33401F18-4847-FC6C-3E5D-8CC39AEBE107}"/>
              </a:ext>
            </a:extLst>
          </p:cNvPr>
          <p:cNvSpPr txBox="1"/>
          <p:nvPr/>
        </p:nvSpPr>
        <p:spPr>
          <a:xfrm>
            <a:off x="-12" y="6232961"/>
            <a:ext cx="63627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【</a:t>
            </a:r>
            <a:r>
              <a:rPr kumimoji="1"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宛先</a:t>
            </a:r>
            <a:r>
              <a:rPr kumimoji="1" lang="en-US" altLang="ja-JP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】</a:t>
            </a:r>
            <a:r>
              <a:rPr kumimoji="1"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千葉県環境生活部県民生活課県民活動推進班</a:t>
            </a:r>
            <a:endParaRPr kumimoji="1" lang="en-US" altLang="ja-JP" sz="1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en-US" altLang="ja-JP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                FAX</a:t>
            </a:r>
            <a:r>
              <a:rPr kumimoji="1"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：</a:t>
            </a:r>
            <a:r>
              <a:rPr kumimoji="1" lang="en-US" altLang="ja-JP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043-221-5858</a:t>
            </a:r>
          </a:p>
          <a:p>
            <a:r>
              <a:rPr kumimoji="1"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　　</a:t>
            </a:r>
            <a:r>
              <a:rPr kumimoji="1" lang="en-US" altLang="ja-JP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※</a:t>
            </a:r>
            <a:r>
              <a:rPr kumimoji="1"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上記の宛先まで、本紙を</a:t>
            </a:r>
            <a:r>
              <a:rPr kumimoji="1" lang="en-US" altLang="ja-JP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FAX</a:t>
            </a:r>
            <a:r>
              <a:rPr kumimoji="1"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でお送りください</a:t>
            </a:r>
            <a:r>
              <a:rPr kumimoji="1" lang="ja-JP" altLang="en-US" sz="1600" dirty="0"/>
              <a:t>。</a:t>
            </a:r>
            <a:endParaRPr kumimoji="1" lang="en-US" altLang="ja-JP" sz="1600" dirty="0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2A19F55-6229-D5CD-203A-9D2D32D9DFF0}"/>
              </a:ext>
            </a:extLst>
          </p:cNvPr>
          <p:cNvSpPr txBox="1"/>
          <p:nvPr/>
        </p:nvSpPr>
        <p:spPr>
          <a:xfrm>
            <a:off x="25594" y="438328"/>
            <a:ext cx="73910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Courier New" panose="02070309020205020404" pitchFamily="49" charset="0"/>
              </a:rPr>
              <a:t>　</a:t>
            </a:r>
            <a:r>
              <a:rPr lang="ja-JP" altLang="ja-JP" sz="1200" kern="100" dirty="0"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Courier New" panose="02070309020205020404" pitchFamily="49" charset="0"/>
              </a:rPr>
              <a:t>市民活動団体の支援体制の一層の強化に向けて、県内の市民活動支援組織の支援力向上を図るため、県内の市民活動支援組織が連携して、「千葉県市民活動支援組織ネットワーク」を組織して</a:t>
            </a:r>
            <a:r>
              <a:rPr lang="ja-JP" altLang="en-US" sz="1200" kern="100" dirty="0"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Courier New" panose="02070309020205020404" pitchFamily="49" charset="0"/>
              </a:rPr>
              <a:t>います。</a:t>
            </a:r>
            <a:endParaRPr lang="en-US" altLang="ja-JP" sz="1200" kern="100" dirty="0">
              <a:effectLst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Courier New" panose="02070309020205020404" pitchFamily="49" charset="0"/>
            </a:endParaRPr>
          </a:p>
          <a:p>
            <a:pPr algn="l"/>
            <a:r>
              <a:rPr lang="ja-JP" altLang="en-US" sz="1200" b="0" i="0" u="none" strike="noStrike" baseline="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本会は、市民活動支援組織の支援力向上を図るため、組織間の情報交換や研修等を実施しています。</a:t>
            </a:r>
            <a:endParaRPr lang="ja-JP" altLang="en-US" sz="1600" b="0" i="0" u="none" strike="noStrike" baseline="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31" name="グラフィックス 30" descr="接続 単色塗りつぶし">
            <a:extLst>
              <a:ext uri="{FF2B5EF4-FFF2-40B4-BE49-F238E27FC236}">
                <a16:creationId xmlns:a16="http://schemas.microsoft.com/office/drawing/2014/main" id="{AC88D3AE-9F4E-1420-32A6-6EDB307F10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208463">
            <a:off x="4388330" y="-36962"/>
            <a:ext cx="650557" cy="650557"/>
          </a:xfrm>
          <a:prstGeom prst="rect">
            <a:avLst/>
          </a:prstGeom>
        </p:spPr>
      </p:pic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BBE13A9B-62C3-6556-D95F-3E79D9BED2D0}"/>
              </a:ext>
            </a:extLst>
          </p:cNvPr>
          <p:cNvSpPr txBox="1"/>
          <p:nvPr/>
        </p:nvSpPr>
        <p:spPr>
          <a:xfrm>
            <a:off x="82331" y="3862074"/>
            <a:ext cx="497567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五井会館（市原市五井中央西</a:t>
            </a:r>
            <a:r>
              <a:rPr kumimoji="1" lang="en-US" altLang="ja-JP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</a:t>
            </a:r>
            <a:r>
              <a:rPr kumimoji="1"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丁目</a:t>
            </a:r>
            <a:r>
              <a:rPr kumimoji="1" lang="en-US" altLang="ja-JP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</a:t>
            </a:r>
            <a:r>
              <a:rPr kumimoji="1"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番地</a:t>
            </a:r>
            <a:r>
              <a:rPr kumimoji="1" lang="en-US" altLang="ja-JP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13</a:t>
            </a:r>
            <a:r>
              <a:rPr kumimoji="1"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）</a:t>
            </a:r>
            <a:endParaRPr kumimoji="1" lang="en-US" altLang="ja-JP" sz="1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最寄り駅：</a:t>
            </a:r>
            <a:r>
              <a:rPr kumimoji="1" lang="en-US" altLang="ja-JP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JR</a:t>
            </a:r>
            <a:r>
              <a:rPr kumimoji="1"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内房線　五井駅</a:t>
            </a:r>
            <a:endParaRPr kumimoji="1" lang="en-US" altLang="ja-JP" sz="1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徒歩</a:t>
            </a:r>
            <a:r>
              <a:rPr kumimoji="1" lang="en-US" altLang="ja-JP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5</a:t>
            </a:r>
            <a:r>
              <a:rPr kumimoji="1"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分程度</a:t>
            </a:r>
            <a:endParaRPr kumimoji="1" lang="en-US" altLang="ja-JP" sz="1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en-US" altLang="ja-JP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※</a:t>
            </a:r>
            <a:r>
              <a:rPr kumimoji="1"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駐車場の用意はありませんので、車でお越しの</a:t>
            </a:r>
            <a:endParaRPr kumimoji="1" lang="en-US" altLang="ja-JP" sz="1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場合は近隣の有料駐車場をご利用ください。</a:t>
            </a:r>
            <a:endParaRPr kumimoji="1" lang="en-US" altLang="ja-JP" sz="1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en-US" altLang="ja-JP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※</a:t>
            </a:r>
            <a:r>
              <a:rPr kumimoji="1"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会場の暖房機器が故障しているため、各自温度</a:t>
            </a:r>
            <a:endParaRPr kumimoji="1" lang="en-US" altLang="ja-JP" sz="1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調整できる服装でお越しください。</a:t>
            </a:r>
            <a:endParaRPr kumimoji="1" lang="en-US" altLang="ja-JP" sz="1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2" name="フローチャート: 結合子 11">
            <a:extLst>
              <a:ext uri="{FF2B5EF4-FFF2-40B4-BE49-F238E27FC236}">
                <a16:creationId xmlns:a16="http://schemas.microsoft.com/office/drawing/2014/main" id="{17DC73E3-C1D3-9B52-D722-93E7E5D01B5C}"/>
              </a:ext>
            </a:extLst>
          </p:cNvPr>
          <p:cNvSpPr/>
          <p:nvPr/>
        </p:nvSpPr>
        <p:spPr>
          <a:xfrm>
            <a:off x="1982984" y="2036888"/>
            <a:ext cx="1240135" cy="994614"/>
          </a:xfrm>
          <a:prstGeom prst="flowChartConnector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kern="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Courier New" panose="02070309020205020404" pitchFamily="49" charset="0"/>
              </a:rPr>
              <a:t>講演</a:t>
            </a:r>
            <a:endParaRPr lang="en-US" altLang="ja-JP" b="1" kern="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Courier New" panose="02070309020205020404" pitchFamily="49" charset="0"/>
            </a:endParaRPr>
          </a:p>
          <a:p>
            <a:pPr algn="ctr"/>
            <a:r>
              <a:rPr lang="ja-JP" altLang="en-US" sz="1800" b="1" kern="100" dirty="0">
                <a:effectLst/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Courier New" panose="02070309020205020404" pitchFamily="49" charset="0"/>
              </a:rPr>
              <a:t>ワーク</a:t>
            </a:r>
            <a:endParaRPr lang="ja-JP" altLang="ja-JP" sz="1800" b="1" kern="100" dirty="0">
              <a:effectLst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Courier New" panose="02070309020205020404" pitchFamily="49" charset="0"/>
            </a:endParaRPr>
          </a:p>
        </p:txBody>
      </p:sp>
      <p:pic>
        <p:nvPicPr>
          <p:cNvPr id="53" name="図 52" descr="アイコン&#10;&#10;自動的に生成された説明">
            <a:extLst>
              <a:ext uri="{FF2B5EF4-FFF2-40B4-BE49-F238E27FC236}">
                <a16:creationId xmlns:a16="http://schemas.microsoft.com/office/drawing/2014/main" id="{88C5AB63-FAF0-0323-BBBA-B21052154A0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4562" y="2364092"/>
            <a:ext cx="726339" cy="774277"/>
          </a:xfrm>
          <a:prstGeom prst="rect">
            <a:avLst/>
          </a:prstGeom>
        </p:spPr>
      </p:pic>
      <p:pic>
        <p:nvPicPr>
          <p:cNvPr id="55" name="図 54" descr="アイコン&#10;&#10;自動的に生成された説明">
            <a:extLst>
              <a:ext uri="{FF2B5EF4-FFF2-40B4-BE49-F238E27FC236}">
                <a16:creationId xmlns:a16="http://schemas.microsoft.com/office/drawing/2014/main" id="{22C698B8-ED5F-4A40-4C6E-4290D0FFD6A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6317" y="2346972"/>
            <a:ext cx="742399" cy="791397"/>
          </a:xfrm>
          <a:prstGeom prst="rect">
            <a:avLst/>
          </a:prstGeom>
        </p:spPr>
      </p:pic>
      <p:sp>
        <p:nvSpPr>
          <p:cNvPr id="56" name="フローチャート: 結合子 55">
            <a:extLst>
              <a:ext uri="{FF2B5EF4-FFF2-40B4-BE49-F238E27FC236}">
                <a16:creationId xmlns:a16="http://schemas.microsoft.com/office/drawing/2014/main" id="{BE5025C9-BDC4-4B18-E1CA-860003712C79}"/>
              </a:ext>
            </a:extLst>
          </p:cNvPr>
          <p:cNvSpPr/>
          <p:nvPr/>
        </p:nvSpPr>
        <p:spPr>
          <a:xfrm>
            <a:off x="4093542" y="2053158"/>
            <a:ext cx="1240135" cy="994614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kern="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Courier New" panose="02070309020205020404" pitchFamily="49" charset="0"/>
              </a:rPr>
              <a:t>交流会</a:t>
            </a:r>
            <a:endParaRPr lang="ja-JP" altLang="ja-JP" sz="1800" b="1" kern="100" dirty="0">
              <a:effectLst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Courier New" panose="02070309020205020404" pitchFamily="49" charset="0"/>
            </a:endParaRPr>
          </a:p>
        </p:txBody>
      </p:sp>
      <p:sp>
        <p:nvSpPr>
          <p:cNvPr id="57" name="フローチャート: 結合子 56">
            <a:extLst>
              <a:ext uri="{FF2B5EF4-FFF2-40B4-BE49-F238E27FC236}">
                <a16:creationId xmlns:a16="http://schemas.microsoft.com/office/drawing/2014/main" id="{657A3745-1249-ECC0-765B-6CE9005FB111}"/>
              </a:ext>
            </a:extLst>
          </p:cNvPr>
          <p:cNvSpPr/>
          <p:nvPr/>
        </p:nvSpPr>
        <p:spPr>
          <a:xfrm>
            <a:off x="105485" y="2034056"/>
            <a:ext cx="1240135" cy="994614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kern="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Courier New" panose="02070309020205020404" pitchFamily="49" charset="0"/>
              </a:rPr>
              <a:t>開会</a:t>
            </a:r>
            <a:endParaRPr lang="ja-JP" altLang="ja-JP" sz="1800" b="1" kern="100" dirty="0">
              <a:effectLst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Courier New" panose="02070309020205020404" pitchFamily="49" charset="0"/>
            </a:endParaRPr>
          </a:p>
        </p:txBody>
      </p:sp>
      <p:sp>
        <p:nvSpPr>
          <p:cNvPr id="58" name="フローチャート: 結合子 57">
            <a:extLst>
              <a:ext uri="{FF2B5EF4-FFF2-40B4-BE49-F238E27FC236}">
                <a16:creationId xmlns:a16="http://schemas.microsoft.com/office/drawing/2014/main" id="{93C5580A-4EE5-1D33-66CD-6CF5A0D4DE64}"/>
              </a:ext>
            </a:extLst>
          </p:cNvPr>
          <p:cNvSpPr/>
          <p:nvPr/>
        </p:nvSpPr>
        <p:spPr>
          <a:xfrm>
            <a:off x="6188040" y="2068908"/>
            <a:ext cx="1240135" cy="994614"/>
          </a:xfrm>
          <a:prstGeom prst="flowChartConnector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kern="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Courier New" panose="02070309020205020404" pitchFamily="49" charset="0"/>
              </a:rPr>
              <a:t>閉会</a:t>
            </a:r>
            <a:endParaRPr lang="ja-JP" altLang="ja-JP" sz="1800" b="1" kern="100" dirty="0">
              <a:effectLst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Courier New" panose="02070309020205020404" pitchFamily="49" charset="0"/>
            </a:endParaRPr>
          </a:p>
        </p:txBody>
      </p:sp>
      <p:pic>
        <p:nvPicPr>
          <p:cNvPr id="60" name="図 59" descr="アイコン&#10;&#10;自動的に生成された説明">
            <a:extLst>
              <a:ext uri="{FF2B5EF4-FFF2-40B4-BE49-F238E27FC236}">
                <a16:creationId xmlns:a16="http://schemas.microsoft.com/office/drawing/2014/main" id="{570575F0-329F-DF5E-87EE-1DB414F9EF4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5619" y="2403551"/>
            <a:ext cx="637359" cy="679425"/>
          </a:xfrm>
          <a:prstGeom prst="rect">
            <a:avLst/>
          </a:prstGeom>
        </p:spPr>
      </p:pic>
      <p:pic>
        <p:nvPicPr>
          <p:cNvPr id="64" name="図 63" descr="ロゴ&#10;&#10;自動的に生成された説明">
            <a:extLst>
              <a:ext uri="{FF2B5EF4-FFF2-40B4-BE49-F238E27FC236}">
                <a16:creationId xmlns:a16="http://schemas.microsoft.com/office/drawing/2014/main" id="{7EEC3A03-69BE-4F59-33C3-961E6B3B418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1988" y="5878914"/>
            <a:ext cx="1246187" cy="1246187"/>
          </a:xfrm>
          <a:prstGeom prst="rect">
            <a:avLst/>
          </a:prstGeom>
        </p:spPr>
      </p:pic>
      <p:pic>
        <p:nvPicPr>
          <p:cNvPr id="71" name="図 70" descr="グラフィカル ユーザー インターフェイス, アプリケーション&#10;&#10;自動的に生成された説明">
            <a:extLst>
              <a:ext uri="{FF2B5EF4-FFF2-40B4-BE49-F238E27FC236}">
                <a16:creationId xmlns:a16="http://schemas.microsoft.com/office/drawing/2014/main" id="{C906B775-BA4B-A645-8D8B-4ABE351384E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2365" y="3785229"/>
            <a:ext cx="2645810" cy="195559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24417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905</TotalTime>
  <Words>223</Words>
  <PresentationFormat>ユーザー設定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明朝</vt:lpstr>
      <vt:lpstr>UD デジタル 教科書体 NP-B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2024-01-17T00:38:09Z</cp:lastPrinted>
  <dcterms:created xsi:type="dcterms:W3CDTF">2023-12-07T06:02:58Z</dcterms:created>
  <dcterms:modified xsi:type="dcterms:W3CDTF">2024-01-22T01:43:34Z</dcterms:modified>
</cp:coreProperties>
</file>