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3"/>
  </p:notesMasterIdLst>
  <p:sldIdLst>
    <p:sldId id="269" r:id="rId2"/>
  </p:sldIdLst>
  <p:sldSz cx="15119350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90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000C"/>
    <a:srgbClr val="FFCCFF"/>
    <a:srgbClr val="DAE3F3"/>
    <a:srgbClr val="AA00AA"/>
    <a:srgbClr val="FFFF99"/>
    <a:srgbClr val="FFC000"/>
    <a:srgbClr val="FFF2CC"/>
    <a:srgbClr val="FF2800"/>
    <a:srgbClr val="FF99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29" autoAdjust="0"/>
    <p:restoredTop sz="94333" autoAdjust="0"/>
  </p:normalViewPr>
  <p:slideViewPr>
    <p:cSldViewPr snapToGrid="0" showGuides="1">
      <p:cViewPr varScale="1">
        <p:scale>
          <a:sx n="53" d="100"/>
          <a:sy n="53" d="100"/>
        </p:scale>
        <p:origin x="1536" y="67"/>
      </p:cViewPr>
      <p:guideLst>
        <p:guide orient="horz" pos="3390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9575" cy="498475"/>
          </a:xfrm>
          <a:prstGeom prst="rect">
            <a:avLst/>
          </a:prstGeom>
        </p:spPr>
        <p:txBody>
          <a:bodyPr vert="horz" lIns="91421" tIns="45710" rIns="91421" bIns="457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1" y="2"/>
            <a:ext cx="2949575" cy="498475"/>
          </a:xfrm>
          <a:prstGeom prst="rect">
            <a:avLst/>
          </a:prstGeom>
        </p:spPr>
        <p:txBody>
          <a:bodyPr vert="horz" lIns="91421" tIns="45710" rIns="91421" bIns="45710" rtlCol="0"/>
          <a:lstStyle>
            <a:lvl1pPr algn="r">
              <a:defRPr sz="1200"/>
            </a:lvl1pPr>
          </a:lstStyle>
          <a:p>
            <a:fld id="{3FDE4D51-FF60-475F-97F8-DBF2A99F7150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31875" y="1243013"/>
            <a:ext cx="47434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10" rIns="91421" bIns="4571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83141"/>
            <a:ext cx="5445125" cy="3913187"/>
          </a:xfrm>
          <a:prstGeom prst="rect">
            <a:avLst/>
          </a:prstGeom>
        </p:spPr>
        <p:txBody>
          <a:bodyPr vert="horz" lIns="91421" tIns="45710" rIns="91421" bIns="4571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6"/>
            <a:ext cx="2949575" cy="498475"/>
          </a:xfrm>
          <a:prstGeom prst="rect">
            <a:avLst/>
          </a:prstGeom>
        </p:spPr>
        <p:txBody>
          <a:bodyPr vert="horz" lIns="91421" tIns="45710" rIns="91421" bIns="457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1" y="9440866"/>
            <a:ext cx="2949575" cy="498475"/>
          </a:xfrm>
          <a:prstGeom prst="rect">
            <a:avLst/>
          </a:prstGeom>
        </p:spPr>
        <p:txBody>
          <a:bodyPr vert="horz" lIns="91421" tIns="45710" rIns="91421" bIns="45710" rtlCol="0" anchor="b"/>
          <a:lstStyle>
            <a:lvl1pPr algn="r">
              <a:defRPr sz="1200"/>
            </a:lvl1pPr>
          </a:lstStyle>
          <a:p>
            <a:fld id="{2B54FD7A-3109-4C2A-90CB-AE1EE630B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983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09">
              <a:defRPr/>
            </a:pPr>
            <a:r>
              <a:rPr lang="ja-JP" altLang="en-US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避難指示の一本化（修正後）</a:t>
            </a:r>
            <a:endParaRPr lang="en-US" altLang="ja-JP" dirty="0"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  <a:p>
            <a:pPr defTabSz="914209">
              <a:defRPr/>
            </a:pPr>
            <a:endParaRPr lang="en-US" altLang="ja-JP" dirty="0"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  <a:p>
            <a:pPr defTabSz="914209">
              <a:defRPr/>
            </a:pPr>
            <a:r>
              <a:rPr lang="en-US" altLang="ja-JP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---</a:t>
            </a:r>
          </a:p>
          <a:p>
            <a:pPr defTabSz="914209">
              <a:defRPr/>
            </a:pPr>
            <a:r>
              <a:rPr lang="ja-JP" altLang="en-US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作成原本データ（ルビあり）</a:t>
            </a:r>
            <a:endParaRPr lang="en-US" altLang="ja-JP" dirty="0"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  <a:p>
            <a:pPr defTabSz="914209">
              <a:lnSpc>
                <a:spcPct val="90000"/>
              </a:lnSpc>
              <a:defRPr/>
            </a:pPr>
            <a:r>
              <a:rPr lang="ja-JP" altLang="en-US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ルビ：</a:t>
            </a:r>
            <a:r>
              <a:rPr lang="en-US" altLang="ja-JP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6pt</a:t>
            </a:r>
            <a:r>
              <a:rPr lang="ja-JP" altLang="en-US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　，行間：倍数／間隔</a:t>
            </a:r>
            <a:r>
              <a:rPr lang="en-US" altLang="ja-JP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0.9</a:t>
            </a:r>
            <a:r>
              <a:rPr lang="ja-JP" altLang="en-US" dirty="0" err="1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，</a:t>
            </a:r>
            <a:r>
              <a:rPr lang="ja-JP" altLang="en-US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必要に応じルビの間隔（</a:t>
            </a:r>
            <a:r>
              <a:rPr lang="en-US" altLang="ja-JP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AV</a:t>
            </a:r>
            <a:r>
              <a:rPr lang="ja-JP" altLang="en-US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）を調整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4FD7A-3109-4C2A-90CB-AE1EE630BFB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596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403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5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499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20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4835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015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182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716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432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736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181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6E58D-7AD0-4A91-B3DF-8C94D110DC31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54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正方形/長方形 44"/>
          <p:cNvSpPr/>
          <p:nvPr/>
        </p:nvSpPr>
        <p:spPr>
          <a:xfrm>
            <a:off x="89675" y="2399010"/>
            <a:ext cx="14939999" cy="244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2558" tIns="71279" rIns="142558" bIns="7127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36" dirty="0"/>
          </a:p>
        </p:txBody>
      </p:sp>
      <p:sp>
        <p:nvSpPr>
          <p:cNvPr id="59" name="フリーフォーム 58"/>
          <p:cNvSpPr/>
          <p:nvPr/>
        </p:nvSpPr>
        <p:spPr>
          <a:xfrm>
            <a:off x="10275731" y="4456706"/>
            <a:ext cx="3636000" cy="360000"/>
          </a:xfrm>
          <a:custGeom>
            <a:avLst/>
            <a:gdLst>
              <a:gd name="connsiteX0" fmla="*/ 3638550 w 3638550"/>
              <a:gd name="connsiteY0" fmla="*/ 0 h 585788"/>
              <a:gd name="connsiteX1" fmla="*/ 0 w 3638550"/>
              <a:gd name="connsiteY1" fmla="*/ 0 h 585788"/>
              <a:gd name="connsiteX2" fmla="*/ 80963 w 3638550"/>
              <a:gd name="connsiteY2" fmla="*/ 300038 h 585788"/>
              <a:gd name="connsiteX3" fmla="*/ 0 w 3638550"/>
              <a:gd name="connsiteY3" fmla="*/ 585788 h 585788"/>
              <a:gd name="connsiteX4" fmla="*/ 3638550 w 3638550"/>
              <a:gd name="connsiteY4" fmla="*/ 585788 h 585788"/>
              <a:gd name="connsiteX5" fmla="*/ 3638550 w 3638550"/>
              <a:gd name="connsiteY5" fmla="*/ 0 h 58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38550" h="585788">
                <a:moveTo>
                  <a:pt x="3638550" y="0"/>
                </a:moveTo>
                <a:lnTo>
                  <a:pt x="0" y="0"/>
                </a:lnTo>
                <a:lnTo>
                  <a:pt x="80963" y="300038"/>
                </a:lnTo>
                <a:lnTo>
                  <a:pt x="0" y="585788"/>
                </a:lnTo>
                <a:lnTo>
                  <a:pt x="3638550" y="585788"/>
                </a:lnTo>
                <a:lnTo>
                  <a:pt x="3638550" y="0"/>
                </a:lnTo>
                <a:close/>
              </a:path>
            </a:pathLst>
          </a:custGeom>
          <a:solidFill>
            <a:srgbClr val="AA00A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90000"/>
              </a:lnSpc>
            </a:pPr>
            <a:endParaRPr lang="en-US" altLang="ja-JP" sz="600" dirty="0">
              <a:solidFill>
                <a:prstClr val="white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lvl="0" algn="ctr">
              <a:lnSpc>
                <a:spcPct val="90000"/>
              </a:lnSpc>
            </a:pPr>
            <a:r>
              <a:rPr lang="ja-JP" altLang="en-US" sz="12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氾濫危険情報</a:t>
            </a:r>
          </a:p>
        </p:txBody>
      </p:sp>
      <p:sp>
        <p:nvSpPr>
          <p:cNvPr id="58" name="フリーフォーム 57"/>
          <p:cNvSpPr/>
          <p:nvPr/>
        </p:nvSpPr>
        <p:spPr>
          <a:xfrm>
            <a:off x="10275729" y="4049284"/>
            <a:ext cx="3636000" cy="360000"/>
          </a:xfrm>
          <a:custGeom>
            <a:avLst/>
            <a:gdLst>
              <a:gd name="connsiteX0" fmla="*/ 3638550 w 3638550"/>
              <a:gd name="connsiteY0" fmla="*/ 0 h 585788"/>
              <a:gd name="connsiteX1" fmla="*/ 0 w 3638550"/>
              <a:gd name="connsiteY1" fmla="*/ 0 h 585788"/>
              <a:gd name="connsiteX2" fmla="*/ 80963 w 3638550"/>
              <a:gd name="connsiteY2" fmla="*/ 300038 h 585788"/>
              <a:gd name="connsiteX3" fmla="*/ 0 w 3638550"/>
              <a:gd name="connsiteY3" fmla="*/ 585788 h 585788"/>
              <a:gd name="connsiteX4" fmla="*/ 3638550 w 3638550"/>
              <a:gd name="connsiteY4" fmla="*/ 585788 h 585788"/>
              <a:gd name="connsiteX5" fmla="*/ 3638550 w 3638550"/>
              <a:gd name="connsiteY5" fmla="*/ 0 h 58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38550" h="585788">
                <a:moveTo>
                  <a:pt x="3638550" y="0"/>
                </a:moveTo>
                <a:lnTo>
                  <a:pt x="0" y="0"/>
                </a:lnTo>
                <a:lnTo>
                  <a:pt x="80963" y="300038"/>
                </a:lnTo>
                <a:lnTo>
                  <a:pt x="0" y="585788"/>
                </a:lnTo>
                <a:lnTo>
                  <a:pt x="3638550" y="585788"/>
                </a:lnTo>
                <a:lnTo>
                  <a:pt x="3638550" y="0"/>
                </a:lnTo>
                <a:close/>
              </a:path>
            </a:pathLst>
          </a:custGeom>
          <a:solidFill>
            <a:srgbClr val="AA00A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ja-JP" altLang="en-US" sz="6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 </a:t>
            </a:r>
            <a:r>
              <a:rPr lang="ja-JP" altLang="en-US" sz="5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endParaRPr lang="en-US" altLang="ja-JP" sz="600" dirty="0">
              <a:solidFill>
                <a:prstClr val="white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lvl="0" algn="ctr"/>
            <a:r>
              <a:rPr lang="ja-JP" altLang="en-US" sz="12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高潮警報 ／ 高潮特別警報</a:t>
            </a:r>
          </a:p>
        </p:txBody>
      </p:sp>
      <p:sp>
        <p:nvSpPr>
          <p:cNvPr id="56" name="フリーフォーム 55"/>
          <p:cNvSpPr/>
          <p:nvPr/>
        </p:nvSpPr>
        <p:spPr>
          <a:xfrm>
            <a:off x="10272558" y="3459203"/>
            <a:ext cx="3636000" cy="540000"/>
          </a:xfrm>
          <a:custGeom>
            <a:avLst/>
            <a:gdLst>
              <a:gd name="connsiteX0" fmla="*/ 3638550 w 3638550"/>
              <a:gd name="connsiteY0" fmla="*/ 0 h 585788"/>
              <a:gd name="connsiteX1" fmla="*/ 0 w 3638550"/>
              <a:gd name="connsiteY1" fmla="*/ 0 h 585788"/>
              <a:gd name="connsiteX2" fmla="*/ 80963 w 3638550"/>
              <a:gd name="connsiteY2" fmla="*/ 300038 h 585788"/>
              <a:gd name="connsiteX3" fmla="*/ 0 w 3638550"/>
              <a:gd name="connsiteY3" fmla="*/ 585788 h 585788"/>
              <a:gd name="connsiteX4" fmla="*/ 3638550 w 3638550"/>
              <a:gd name="connsiteY4" fmla="*/ 585788 h 585788"/>
              <a:gd name="connsiteX5" fmla="*/ 3638550 w 3638550"/>
              <a:gd name="connsiteY5" fmla="*/ 0 h 585788"/>
              <a:gd name="connsiteX0" fmla="*/ 3638550 w 3638550"/>
              <a:gd name="connsiteY0" fmla="*/ 0 h 585788"/>
              <a:gd name="connsiteX1" fmla="*/ 0 w 3638550"/>
              <a:gd name="connsiteY1" fmla="*/ 0 h 585788"/>
              <a:gd name="connsiteX2" fmla="*/ 90494 w 3638550"/>
              <a:gd name="connsiteY2" fmla="*/ 300038 h 585788"/>
              <a:gd name="connsiteX3" fmla="*/ 0 w 3638550"/>
              <a:gd name="connsiteY3" fmla="*/ 585788 h 585788"/>
              <a:gd name="connsiteX4" fmla="*/ 3638550 w 3638550"/>
              <a:gd name="connsiteY4" fmla="*/ 585788 h 585788"/>
              <a:gd name="connsiteX5" fmla="*/ 3638550 w 3638550"/>
              <a:gd name="connsiteY5" fmla="*/ 0 h 58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38550" h="585788">
                <a:moveTo>
                  <a:pt x="3638550" y="0"/>
                </a:moveTo>
                <a:lnTo>
                  <a:pt x="0" y="0"/>
                </a:lnTo>
                <a:lnTo>
                  <a:pt x="90494" y="300038"/>
                </a:lnTo>
                <a:lnTo>
                  <a:pt x="0" y="585788"/>
                </a:lnTo>
                <a:lnTo>
                  <a:pt x="3638550" y="585788"/>
                </a:lnTo>
                <a:lnTo>
                  <a:pt x="3638550" y="0"/>
                </a:lnTo>
                <a:close/>
              </a:path>
            </a:pathLst>
          </a:custGeom>
          <a:solidFill>
            <a:srgbClr val="AA00A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90000"/>
              </a:lnSpc>
            </a:pPr>
            <a:endParaRPr lang="en-US" altLang="ja-JP" sz="600" dirty="0">
              <a:solidFill>
                <a:prstClr val="white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lvl="0" algn="ctr">
              <a:lnSpc>
                <a:spcPct val="90000"/>
              </a:lnSpc>
            </a:pPr>
            <a:r>
              <a:rPr lang="ja-JP" altLang="en-US" sz="12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土砂災害警戒情報</a:t>
            </a:r>
          </a:p>
        </p:txBody>
      </p:sp>
      <p:sp>
        <p:nvSpPr>
          <p:cNvPr id="53" name="フリーフォーム 52"/>
          <p:cNvSpPr/>
          <p:nvPr/>
        </p:nvSpPr>
        <p:spPr>
          <a:xfrm>
            <a:off x="10275731" y="3052743"/>
            <a:ext cx="3636000" cy="360000"/>
          </a:xfrm>
          <a:custGeom>
            <a:avLst/>
            <a:gdLst>
              <a:gd name="connsiteX0" fmla="*/ 3638550 w 3638550"/>
              <a:gd name="connsiteY0" fmla="*/ 0 h 585788"/>
              <a:gd name="connsiteX1" fmla="*/ 0 w 3638550"/>
              <a:gd name="connsiteY1" fmla="*/ 0 h 585788"/>
              <a:gd name="connsiteX2" fmla="*/ 80963 w 3638550"/>
              <a:gd name="connsiteY2" fmla="*/ 300038 h 585788"/>
              <a:gd name="connsiteX3" fmla="*/ 0 w 3638550"/>
              <a:gd name="connsiteY3" fmla="*/ 585788 h 585788"/>
              <a:gd name="connsiteX4" fmla="*/ 3638550 w 3638550"/>
              <a:gd name="connsiteY4" fmla="*/ 585788 h 585788"/>
              <a:gd name="connsiteX5" fmla="*/ 3638550 w 3638550"/>
              <a:gd name="connsiteY5" fmla="*/ 0 h 58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38550" h="585788">
                <a:moveTo>
                  <a:pt x="3638550" y="0"/>
                </a:moveTo>
                <a:lnTo>
                  <a:pt x="0" y="0"/>
                </a:lnTo>
                <a:lnTo>
                  <a:pt x="80963" y="300038"/>
                </a:lnTo>
                <a:lnTo>
                  <a:pt x="0" y="585788"/>
                </a:lnTo>
                <a:lnTo>
                  <a:pt x="3638550" y="585788"/>
                </a:lnTo>
                <a:lnTo>
                  <a:pt x="3638550" y="0"/>
                </a:lnTo>
                <a:close/>
              </a:path>
            </a:pathLst>
          </a:custGeom>
          <a:solidFill>
            <a:srgbClr val="AA00A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>
              <a:lnSpc>
                <a:spcPct val="90000"/>
              </a:lnSpc>
            </a:pPr>
            <a:r>
              <a:rPr lang="ja-JP" altLang="en-US" sz="6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  </a:t>
            </a:r>
            <a:r>
              <a:rPr lang="ja-JP" altLang="en-US" sz="3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r>
              <a:rPr lang="ja-JP" altLang="en-US" sz="6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  　　　　　　　　 </a:t>
            </a:r>
            <a:endParaRPr lang="en-US" altLang="ja-JP" sz="600" spc="-80" dirty="0">
              <a:solidFill>
                <a:prstClr val="white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lvl="0" algn="ctr">
              <a:lnSpc>
                <a:spcPct val="90000"/>
              </a:lnSpc>
            </a:pPr>
            <a:r>
              <a:rPr lang="ja-JP" altLang="en-US" sz="12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避難指示</a:t>
            </a:r>
          </a:p>
        </p:txBody>
      </p:sp>
      <p:sp>
        <p:nvSpPr>
          <p:cNvPr id="50" name="フリーフォーム 49"/>
          <p:cNvSpPr/>
          <p:nvPr/>
        </p:nvSpPr>
        <p:spPr>
          <a:xfrm>
            <a:off x="10275731" y="2432955"/>
            <a:ext cx="3636000" cy="581707"/>
          </a:xfrm>
          <a:custGeom>
            <a:avLst/>
            <a:gdLst>
              <a:gd name="connsiteX0" fmla="*/ 3638550 w 3638550"/>
              <a:gd name="connsiteY0" fmla="*/ 0 h 585788"/>
              <a:gd name="connsiteX1" fmla="*/ 0 w 3638550"/>
              <a:gd name="connsiteY1" fmla="*/ 0 h 585788"/>
              <a:gd name="connsiteX2" fmla="*/ 80963 w 3638550"/>
              <a:gd name="connsiteY2" fmla="*/ 300038 h 585788"/>
              <a:gd name="connsiteX3" fmla="*/ 0 w 3638550"/>
              <a:gd name="connsiteY3" fmla="*/ 585788 h 585788"/>
              <a:gd name="connsiteX4" fmla="*/ 3638550 w 3638550"/>
              <a:gd name="connsiteY4" fmla="*/ 585788 h 585788"/>
              <a:gd name="connsiteX5" fmla="*/ 3638550 w 3638550"/>
              <a:gd name="connsiteY5" fmla="*/ 0 h 58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38550" h="585788">
                <a:moveTo>
                  <a:pt x="3638550" y="0"/>
                </a:moveTo>
                <a:lnTo>
                  <a:pt x="0" y="0"/>
                </a:lnTo>
                <a:lnTo>
                  <a:pt x="80963" y="300038"/>
                </a:lnTo>
                <a:lnTo>
                  <a:pt x="0" y="585788"/>
                </a:lnTo>
                <a:lnTo>
                  <a:pt x="3638550" y="585788"/>
                </a:lnTo>
                <a:lnTo>
                  <a:pt x="3638550" y="0"/>
                </a:lnTo>
                <a:close/>
              </a:path>
            </a:pathLst>
          </a:custGeom>
          <a:solidFill>
            <a:srgbClr val="AA00A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90000"/>
              </a:lnSpc>
            </a:pPr>
            <a:r>
              <a:rPr lang="en-US" altLang="ja-JP" sz="12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〔</a:t>
            </a:r>
            <a:r>
              <a:rPr lang="ja-JP" altLang="en-US" sz="12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レベル４</a:t>
            </a:r>
            <a:r>
              <a:rPr lang="en-US" altLang="ja-JP" sz="12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〕</a:t>
            </a:r>
          </a:p>
          <a:p>
            <a:pPr lvl="0" algn="ctr">
              <a:lnSpc>
                <a:spcPct val="90000"/>
              </a:lnSpc>
            </a:pPr>
            <a:endParaRPr lang="en-US" altLang="ja-JP" sz="200" dirty="0">
              <a:solidFill>
                <a:prstClr val="white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lvl="0">
              <a:lnSpc>
                <a:spcPct val="90000"/>
              </a:lnSpc>
            </a:pPr>
            <a:r>
              <a:rPr lang="ja-JP" altLang="en-US" sz="6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  </a:t>
            </a:r>
            <a:r>
              <a:rPr lang="ja-JP" altLang="en-US" sz="4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endParaRPr lang="en-US" altLang="ja-JP" sz="600" dirty="0">
              <a:solidFill>
                <a:prstClr val="white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lvl="0" algn="ctr">
              <a:lnSpc>
                <a:spcPct val="90000"/>
              </a:lnSpc>
            </a:pPr>
            <a:r>
              <a:rPr lang="ja-JP" altLang="en-US" sz="12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危険な場所から全員避難！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1299339" y="4863662"/>
            <a:ext cx="13536875" cy="5400000"/>
          </a:xfrm>
          <a:prstGeom prst="rect">
            <a:avLst/>
          </a:prstGeom>
          <a:pattFill prst="dotGrid">
            <a:fgClr>
              <a:schemeClr val="accent5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2558" tIns="71279" rIns="142558" bIns="7127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3929" dirty="0">
              <a:pattFill prst="lgGrid">
                <a:fgClr>
                  <a:srgbClr val="002060"/>
                </a:fgClr>
                <a:bgClr>
                  <a:schemeClr val="bg1"/>
                </a:bgClr>
              </a:pattFill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13949674" y="4890797"/>
            <a:ext cx="1080000" cy="5401535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2558" tIns="71279" rIns="142558" bIns="7127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3929" dirty="0">
              <a:pattFill prst="lgGrid">
                <a:fgClr>
                  <a:srgbClr val="002060"/>
                </a:fgClr>
                <a:bgClr>
                  <a:schemeClr val="bg1"/>
                </a:bgClr>
              </a:patt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70552" y="99042"/>
            <a:ext cx="7020000" cy="75600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70000"/>
              </a:lnSpc>
            </a:pPr>
            <a:r>
              <a:rPr lang="ja-JP" altLang="en-US" sz="1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　　　　　　　　　　　　　　　  </a:t>
            </a:r>
            <a:endParaRPr lang="en-US" altLang="ja-JP" sz="1400" b="1" dirty="0">
              <a:solidFill>
                <a:schemeClr val="accent1">
                  <a:lumMod val="60000"/>
                  <a:lumOff val="40000"/>
                </a:schemeClr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70000"/>
              </a:lnSpc>
            </a:pPr>
            <a:r>
              <a:rPr lang="ja-JP" altLang="en-US" sz="3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マイ・タイムライン</a:t>
            </a:r>
            <a:r>
              <a:rPr lang="ja-JP" alt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～もしもプラン～</a:t>
            </a:r>
            <a:endParaRPr lang="ja-JP" altLang="en-US" sz="2800" b="1" dirty="0">
              <a:solidFill>
                <a:schemeClr val="accent1">
                  <a:lumMod val="60000"/>
                  <a:lumOff val="40000"/>
                </a:schemeClr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88" name="山形 87"/>
          <p:cNvSpPr/>
          <p:nvPr/>
        </p:nvSpPr>
        <p:spPr>
          <a:xfrm>
            <a:off x="3691553" y="3052743"/>
            <a:ext cx="3060000" cy="360000"/>
          </a:xfrm>
          <a:prstGeom prst="chevron">
            <a:avLst>
              <a:gd name="adj" fmla="val 23341"/>
            </a:avLst>
          </a:prstGeom>
          <a:gradFill>
            <a:gsLst>
              <a:gs pos="80000">
                <a:srgbClr val="F2E700"/>
              </a:gs>
              <a:gs pos="0">
                <a:srgbClr val="FFFFFF"/>
              </a:gs>
            </a:gsLst>
            <a:lin ang="0" scaled="1"/>
          </a:gra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6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　　　</a:t>
            </a:r>
            <a:endParaRPr lang="en-US" altLang="ja-JP" sz="600" spc="2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自主避難など</a:t>
            </a:r>
          </a:p>
        </p:txBody>
      </p:sp>
      <p:sp>
        <p:nvSpPr>
          <p:cNvPr id="83" name="山形 82"/>
          <p:cNvSpPr/>
          <p:nvPr/>
        </p:nvSpPr>
        <p:spPr>
          <a:xfrm>
            <a:off x="3710285" y="4049284"/>
            <a:ext cx="6603261" cy="360000"/>
          </a:xfrm>
          <a:prstGeom prst="chevron">
            <a:avLst>
              <a:gd name="adj" fmla="val 21938"/>
            </a:avLst>
          </a:prstGeom>
          <a:gradFill>
            <a:gsLst>
              <a:gs pos="70000">
                <a:srgbClr val="FF2800"/>
              </a:gs>
              <a:gs pos="30000">
                <a:srgbClr val="F2E700"/>
              </a:gs>
            </a:gsLst>
            <a:lin ang="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US" altLang="ja-JP" sz="6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高潮注意報</a:t>
            </a:r>
          </a:p>
        </p:txBody>
      </p:sp>
      <p:sp>
        <p:nvSpPr>
          <p:cNvPr id="79" name="山形 78"/>
          <p:cNvSpPr/>
          <p:nvPr/>
        </p:nvSpPr>
        <p:spPr>
          <a:xfrm>
            <a:off x="3691553" y="2432956"/>
            <a:ext cx="3060000" cy="576000"/>
          </a:xfrm>
          <a:prstGeom prst="chevron">
            <a:avLst>
              <a:gd name="adj" fmla="val 15399"/>
            </a:avLst>
          </a:prstGeom>
          <a:solidFill>
            <a:srgbClr val="F2E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125" tIns="56125" rIns="56125" bIns="561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altLang="ja-JP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〔</a:t>
            </a:r>
            <a:r>
              <a:rPr lang="ja-JP" altLang="en-US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レベル２</a:t>
            </a:r>
            <a:r>
              <a:rPr lang="en-US" altLang="ja-JP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〕</a:t>
            </a:r>
          </a:p>
          <a:p>
            <a:pPr>
              <a:lnSpc>
                <a:spcPct val="90000"/>
              </a:lnSpc>
            </a:pPr>
            <a:r>
              <a:rPr lang="ja-JP" altLang="en-US" sz="8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lang="en-US" altLang="ja-JP" sz="12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endParaRPr lang="en-US" altLang="ja-JP" sz="2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6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</a:t>
            </a:r>
            <a:r>
              <a:rPr lang="ja-JP" altLang="en-US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自主避難など注意の呼びかけ</a:t>
            </a:r>
          </a:p>
        </p:txBody>
      </p:sp>
      <p:sp>
        <p:nvSpPr>
          <p:cNvPr id="78" name="山形 77"/>
          <p:cNvSpPr/>
          <p:nvPr/>
        </p:nvSpPr>
        <p:spPr>
          <a:xfrm>
            <a:off x="6713546" y="2432956"/>
            <a:ext cx="3600000" cy="576000"/>
          </a:xfrm>
          <a:prstGeom prst="chevron">
            <a:avLst>
              <a:gd name="adj" fmla="val 13745"/>
            </a:avLst>
          </a:prstGeom>
          <a:solidFill>
            <a:srgbClr val="FF28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125" tIns="56125" rIns="56125" bIns="561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altLang="ja-JP" sz="12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〔</a:t>
            </a:r>
            <a:r>
              <a:rPr lang="ja-JP" altLang="en-US" sz="12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レベル３</a:t>
            </a:r>
            <a:r>
              <a:rPr lang="en-US" altLang="ja-JP" sz="12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〕</a:t>
            </a:r>
            <a:endParaRPr lang="en-US" altLang="ja-JP" sz="7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8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 </a:t>
            </a:r>
            <a:endParaRPr lang="en-US" altLang="ja-JP" sz="12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endParaRPr lang="en-US" altLang="ja-JP" sz="2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6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lang="ja-JP" altLang="en-US" sz="12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避難に時間がかかる人は危険な場所から避難！</a:t>
            </a:r>
          </a:p>
        </p:txBody>
      </p:sp>
      <p:sp>
        <p:nvSpPr>
          <p:cNvPr id="75" name="山形 74"/>
          <p:cNvSpPr/>
          <p:nvPr/>
        </p:nvSpPr>
        <p:spPr>
          <a:xfrm>
            <a:off x="10275730" y="10345649"/>
            <a:ext cx="3672000" cy="324000"/>
          </a:xfrm>
          <a:prstGeom prst="chevron">
            <a:avLst>
              <a:gd name="adj" fmla="val 17930"/>
            </a:avLst>
          </a:prstGeom>
          <a:gradFill>
            <a:gsLst>
              <a:gs pos="100000">
                <a:srgbClr val="0C000C">
                  <a:alpha val="40000"/>
                </a:srgbClr>
              </a:gs>
              <a:gs pos="0">
                <a:srgbClr val="AA00AA">
                  <a:alpha val="4000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---&gt;         ---&gt;</a:t>
            </a:r>
            <a:endParaRPr lang="ja-JP" altLang="en-US" sz="12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76" name="山形 75"/>
          <p:cNvSpPr/>
          <p:nvPr/>
        </p:nvSpPr>
        <p:spPr>
          <a:xfrm>
            <a:off x="6713546" y="3052743"/>
            <a:ext cx="3600000" cy="360000"/>
          </a:xfrm>
          <a:prstGeom prst="chevron">
            <a:avLst>
              <a:gd name="adj" fmla="val 21938"/>
            </a:avLst>
          </a:prstGeom>
          <a:solidFill>
            <a:srgbClr val="FF28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125" tIns="56125" rIns="56125" bIns="561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6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 　　　　　   </a:t>
            </a:r>
            <a:endParaRPr lang="en-US" altLang="ja-JP" sz="600" spc="5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高齢者等避難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89674" y="3454558"/>
            <a:ext cx="1403125" cy="1362148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none" rtl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6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lang="en-US" altLang="ja-JP" sz="1300" spc="-15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3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気象警報，</a:t>
            </a:r>
            <a:endParaRPr lang="en-US" altLang="ja-JP" sz="13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lang="en-US" altLang="ja-JP" sz="300" spc="-15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lang="ja-JP" altLang="en-US" sz="6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r>
              <a:rPr lang="ja-JP" altLang="en-US" sz="13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災害情報 等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9675" y="2432956"/>
            <a:ext cx="1403125" cy="576000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none" lIns="36000" tIns="72000" rIns="36000" bIns="72000" rtl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8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lang="ja-JP" altLang="en-US" sz="6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</a:t>
            </a:r>
            <a:endParaRPr lang="en-US" altLang="ja-JP" sz="6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en-US" altLang="ja-JP" sz="12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〔</a:t>
            </a:r>
            <a:r>
              <a:rPr lang="ja-JP" altLang="en-US" sz="12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警戒レベル</a:t>
            </a:r>
            <a:r>
              <a:rPr lang="en-US" altLang="ja-JP" sz="12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〕</a:t>
            </a:r>
          </a:p>
          <a:p>
            <a:pPr algn="ctr"/>
            <a:endParaRPr lang="en-US" altLang="ja-JP" sz="100" spc="-15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6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endParaRPr lang="en-US" altLang="ja-JP" sz="6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取るべき行動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9675" y="3052743"/>
            <a:ext cx="1403125" cy="360000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none" rtlCol="0" anchor="ctr">
            <a:noAutofit/>
          </a:bodyPr>
          <a:lstStyle/>
          <a:p>
            <a:pPr algn="ctr">
              <a:lnSpc>
                <a:spcPct val="90000"/>
              </a:lnSpc>
            </a:pPr>
            <a:endParaRPr lang="en-US" altLang="ja-JP" sz="6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3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避難情報 等</a:t>
            </a:r>
          </a:p>
        </p:txBody>
      </p:sp>
      <p:sp>
        <p:nvSpPr>
          <p:cNvPr id="20" name="ホームベース 19"/>
          <p:cNvSpPr/>
          <p:nvPr/>
        </p:nvSpPr>
        <p:spPr>
          <a:xfrm>
            <a:off x="1538027" y="2432956"/>
            <a:ext cx="2196000" cy="576000"/>
          </a:xfrm>
          <a:prstGeom prst="homePlate">
            <a:avLst>
              <a:gd name="adj" fmla="val 1540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125" tIns="56125" rIns="56125" bIns="561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〔</a:t>
            </a:r>
            <a:r>
              <a:rPr lang="ja-JP" altLang="en-US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レベル１</a:t>
            </a:r>
            <a:r>
              <a:rPr lang="en-US" altLang="ja-JP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〕</a:t>
            </a:r>
          </a:p>
          <a:p>
            <a:pPr algn="ctr"/>
            <a:endParaRPr lang="en-US" altLang="ja-JP" sz="2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6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 </a:t>
            </a:r>
            <a:endParaRPr lang="en-US" altLang="ja-JP" sz="6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災害への心構えを高める</a:t>
            </a:r>
          </a:p>
        </p:txBody>
      </p:sp>
      <p:sp>
        <p:nvSpPr>
          <p:cNvPr id="31" name="ホームベース 30"/>
          <p:cNvSpPr/>
          <p:nvPr/>
        </p:nvSpPr>
        <p:spPr>
          <a:xfrm>
            <a:off x="1556760" y="10345649"/>
            <a:ext cx="2196000" cy="324000"/>
          </a:xfrm>
          <a:prstGeom prst="homePlate">
            <a:avLst>
              <a:gd name="adj" fmla="val 19857"/>
            </a:avLst>
          </a:prstGeom>
          <a:gradFill>
            <a:gsLst>
              <a:gs pos="0">
                <a:schemeClr val="bg1">
                  <a:alpha val="40000"/>
                </a:schemeClr>
              </a:gs>
              <a:gs pos="100000">
                <a:srgbClr val="F2E700">
                  <a:alpha val="4000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 おおあめ　すうじつ　</a:t>
            </a:r>
            <a:r>
              <a:rPr lang="ja-JP" altLang="en-US" sz="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   </a:t>
            </a:r>
            <a:r>
              <a:rPr lang="ja-JP" altLang="en-US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やく　 に</a:t>
            </a:r>
            <a:r>
              <a:rPr lang="ja-JP" altLang="en-US" sz="500" dirty="0" err="1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ち</a:t>
            </a:r>
            <a:r>
              <a:rPr lang="ja-JP" altLang="en-US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まえ</a:t>
            </a:r>
            <a:endParaRPr lang="en-US" altLang="ja-JP" sz="5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9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大雨の数日～約１日前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9674" y="4892332"/>
            <a:ext cx="634057" cy="5400000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none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7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 </a:t>
            </a:r>
            <a:endParaRPr lang="en-US" altLang="ja-JP" sz="7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7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lang="en-US" altLang="ja-JP" sz="7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行</a:t>
            </a:r>
            <a:endParaRPr lang="en-US" altLang="ja-JP" sz="14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動</a:t>
            </a:r>
            <a:endParaRPr lang="en-US" altLang="ja-JP" sz="14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プ</a:t>
            </a:r>
            <a:endParaRPr lang="en-US" altLang="ja-JP" sz="14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ラ</a:t>
            </a:r>
            <a:endParaRPr lang="en-US" altLang="ja-JP" sz="14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ン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1556760" y="8851094"/>
            <a:ext cx="12351798" cy="0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6710732" y="4892332"/>
            <a:ext cx="0" cy="5400000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10272559" y="4892332"/>
            <a:ext cx="0" cy="5400000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13934998" y="4892332"/>
            <a:ext cx="0" cy="5400000"/>
          </a:xfrm>
          <a:prstGeom prst="line">
            <a:avLst/>
          </a:prstGeom>
          <a:ln w="57150" cmpd="dbl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14166800" y="5036332"/>
            <a:ext cx="669414" cy="5112000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ja-JP" altLang="en-US" sz="11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r>
              <a:rPr lang="ja-JP" altLang="en-US" sz="110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r>
              <a:rPr lang="ja-JP" altLang="en-US" sz="60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endParaRPr lang="en-US" altLang="ja-JP" sz="800" spc="5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24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命</a:t>
            </a:r>
            <a:r>
              <a:rPr lang="ja-JP" altLang="en-US" sz="240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の危険、直ち</a:t>
            </a:r>
            <a:r>
              <a:rPr lang="ja-JP" altLang="en-US" sz="24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に安全を確保！</a:t>
            </a:r>
          </a:p>
        </p:txBody>
      </p:sp>
      <p:sp>
        <p:nvSpPr>
          <p:cNvPr id="47" name="山形 46"/>
          <p:cNvSpPr/>
          <p:nvPr/>
        </p:nvSpPr>
        <p:spPr>
          <a:xfrm>
            <a:off x="3691552" y="4468941"/>
            <a:ext cx="3055110" cy="347764"/>
          </a:xfrm>
          <a:prstGeom prst="chevron">
            <a:avLst>
              <a:gd name="adj" fmla="val 21938"/>
            </a:avLst>
          </a:prstGeom>
          <a:solidFill>
            <a:srgbClr val="F2E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6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</a:t>
            </a:r>
            <a:endParaRPr lang="en-US" altLang="ja-JP" sz="6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氾濫注意情報</a:t>
            </a:r>
          </a:p>
        </p:txBody>
      </p:sp>
      <p:sp>
        <p:nvSpPr>
          <p:cNvPr id="48" name="山形 47"/>
          <p:cNvSpPr/>
          <p:nvPr/>
        </p:nvSpPr>
        <p:spPr>
          <a:xfrm>
            <a:off x="6713546" y="4456706"/>
            <a:ext cx="3600000" cy="360000"/>
          </a:xfrm>
          <a:prstGeom prst="chevron">
            <a:avLst>
              <a:gd name="adj" fmla="val 21137"/>
            </a:avLst>
          </a:prstGeom>
          <a:solidFill>
            <a:srgbClr val="FF28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US" altLang="ja-JP" sz="6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氾濫警戒情報</a:t>
            </a:r>
          </a:p>
        </p:txBody>
      </p:sp>
      <p:sp>
        <p:nvSpPr>
          <p:cNvPr id="64" name="山形 63"/>
          <p:cNvSpPr/>
          <p:nvPr/>
        </p:nvSpPr>
        <p:spPr>
          <a:xfrm>
            <a:off x="13934998" y="10345649"/>
            <a:ext cx="1094676" cy="324000"/>
          </a:xfrm>
          <a:prstGeom prst="chevron">
            <a:avLst>
              <a:gd name="adj" fmla="val 16480"/>
            </a:avLst>
          </a:prstGeom>
          <a:gradFill>
            <a:gsLst>
              <a:gs pos="0">
                <a:srgbClr val="0C000C">
                  <a:alpha val="40000"/>
                </a:srgbClr>
              </a:gs>
              <a:gs pos="100000">
                <a:srgbClr val="0C000C">
                  <a:alpha val="4000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500" spc="-1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すう</a:t>
            </a:r>
            <a:r>
              <a:rPr lang="ja-JP" altLang="en-US" sz="500" spc="-100" dirty="0" err="1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じゅうねん</a:t>
            </a:r>
            <a:r>
              <a:rPr lang="ja-JP" altLang="en-US" sz="500" spc="-1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　いちど　   おおあめ</a:t>
            </a:r>
            <a:endParaRPr lang="en-US" altLang="ja-JP" sz="500" spc="-1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900" spc="-15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数十年に一度の大雨</a:t>
            </a:r>
          </a:p>
        </p:txBody>
      </p:sp>
      <p:sp>
        <p:nvSpPr>
          <p:cNvPr id="74" name="山形 73"/>
          <p:cNvSpPr/>
          <p:nvPr/>
        </p:nvSpPr>
        <p:spPr>
          <a:xfrm>
            <a:off x="3724275" y="10345649"/>
            <a:ext cx="1440656" cy="324000"/>
          </a:xfrm>
          <a:prstGeom prst="chevron">
            <a:avLst>
              <a:gd name="adj" fmla="val 19533"/>
            </a:avLst>
          </a:prstGeom>
          <a:gradFill>
            <a:gsLst>
              <a:gs pos="0">
                <a:srgbClr val="F2E700">
                  <a:alpha val="40000"/>
                </a:srgbClr>
              </a:gs>
              <a:gs pos="100000">
                <a:srgbClr val="F2E700">
                  <a:alpha val="4000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おおあめ　 はんにち　 すう</a:t>
            </a:r>
            <a:r>
              <a:rPr lang="ja-JP" altLang="en-US" sz="500" dirty="0" err="1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じ</a:t>
            </a:r>
            <a:r>
              <a:rPr lang="ja-JP" altLang="en-US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かんまえ</a:t>
            </a:r>
            <a:endParaRPr lang="en-US" altLang="ja-JP" sz="5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9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大雨の半日～数時間前</a:t>
            </a: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89673" y="10345649"/>
            <a:ext cx="1403125" cy="324000"/>
          </a:xfrm>
          <a:prstGeom prst="rect">
            <a:avLst/>
          </a:prstGeom>
          <a:solidFill>
            <a:schemeClr val="bg1"/>
          </a:solidFill>
          <a:ln w="12700">
            <a:solidFill>
              <a:srgbClr val="002060"/>
            </a:solidFill>
            <a:prstDash val="sysDash"/>
          </a:ln>
        </p:spPr>
        <p:txBody>
          <a:bodyPr wrap="none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600" spc="-90" dirty="0">
                <a:solidFill>
                  <a:srgbClr val="00206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きしょうじょうきょう</a:t>
            </a:r>
            <a:r>
              <a:rPr lang="ja-JP" altLang="en-US" sz="600" spc="-80" dirty="0">
                <a:solidFill>
                  <a:srgbClr val="00206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r>
              <a:rPr lang="ja-JP" altLang="en-US" sz="600" spc="-80" dirty="0" err="1">
                <a:solidFill>
                  <a:srgbClr val="00206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れい</a:t>
            </a:r>
            <a:endParaRPr lang="en-US" altLang="ja-JP" sz="600" spc="-80" dirty="0">
              <a:solidFill>
                <a:srgbClr val="002060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>
                <a:solidFill>
                  <a:srgbClr val="00206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気象状況（例）</a:t>
            </a:r>
          </a:p>
        </p:txBody>
      </p:sp>
      <p:sp>
        <p:nvSpPr>
          <p:cNvPr id="92" name="山形 91"/>
          <p:cNvSpPr/>
          <p:nvPr/>
        </p:nvSpPr>
        <p:spPr>
          <a:xfrm>
            <a:off x="3691552" y="3459203"/>
            <a:ext cx="3060000" cy="540000"/>
          </a:xfrm>
          <a:prstGeom prst="chevron">
            <a:avLst>
              <a:gd name="adj" fmla="val 16226"/>
            </a:avLst>
          </a:prstGeom>
          <a:solidFill>
            <a:srgbClr val="F2E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125" tIns="56125" rIns="56125" bIns="561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6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</a:t>
            </a:r>
            <a:endParaRPr lang="en-US" altLang="ja-JP" sz="6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大雨注意報 ／ 洪水注意報</a:t>
            </a:r>
          </a:p>
        </p:txBody>
      </p:sp>
      <p:sp>
        <p:nvSpPr>
          <p:cNvPr id="93" name="山形 92"/>
          <p:cNvSpPr/>
          <p:nvPr/>
        </p:nvSpPr>
        <p:spPr>
          <a:xfrm>
            <a:off x="6710731" y="3459203"/>
            <a:ext cx="3611377" cy="540000"/>
          </a:xfrm>
          <a:prstGeom prst="chevron">
            <a:avLst>
              <a:gd name="adj" fmla="val 16336"/>
            </a:avLst>
          </a:prstGeom>
          <a:solidFill>
            <a:srgbClr val="FF28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125" tIns="56125" rIns="56125" bIns="561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6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　 </a:t>
            </a:r>
            <a:endParaRPr lang="en-US" altLang="ja-JP" sz="6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大雨警報 ／ 洪水警報</a:t>
            </a:r>
          </a:p>
        </p:txBody>
      </p:sp>
      <p:sp>
        <p:nvSpPr>
          <p:cNvPr id="96" name="ホームベース 95"/>
          <p:cNvSpPr/>
          <p:nvPr/>
        </p:nvSpPr>
        <p:spPr>
          <a:xfrm>
            <a:off x="1538027" y="3459203"/>
            <a:ext cx="2196000" cy="540000"/>
          </a:xfrm>
          <a:prstGeom prst="homePlate">
            <a:avLst>
              <a:gd name="adj" fmla="val 1651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US" altLang="ja-JP" sz="55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早期注意情報</a:t>
            </a:r>
            <a:endParaRPr lang="en-US" altLang="ja-JP" sz="12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lang="en-US" altLang="ja-JP" sz="1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6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  </a:t>
            </a:r>
            <a:endParaRPr lang="en-US" altLang="ja-JP" sz="550" spc="2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（警報級の可能性）</a:t>
            </a:r>
          </a:p>
        </p:txBody>
      </p:sp>
      <p:sp>
        <p:nvSpPr>
          <p:cNvPr id="51" name="山形 50"/>
          <p:cNvSpPr/>
          <p:nvPr/>
        </p:nvSpPr>
        <p:spPr>
          <a:xfrm>
            <a:off x="5139214" y="10345649"/>
            <a:ext cx="5166000" cy="324000"/>
          </a:xfrm>
          <a:prstGeom prst="chevron">
            <a:avLst>
              <a:gd name="adj" fmla="val 19533"/>
            </a:avLst>
          </a:prstGeom>
          <a:gradFill>
            <a:gsLst>
              <a:gs pos="100000">
                <a:srgbClr val="AA00AA">
                  <a:alpha val="40000"/>
                </a:srgbClr>
              </a:gs>
              <a:gs pos="97000">
                <a:srgbClr val="FF2800">
                  <a:alpha val="40000"/>
                </a:srgbClr>
              </a:gs>
              <a:gs pos="30000">
                <a:srgbClr val="FF2800">
                  <a:alpha val="40000"/>
                </a:srgbClr>
              </a:gs>
              <a:gs pos="0">
                <a:srgbClr val="F2E700">
                  <a:alpha val="4000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　　　　　　　　　　　　　　　　　おおあめ　  すうじかん　　　　</a:t>
            </a:r>
            <a:r>
              <a:rPr lang="ja-JP" altLang="en-US" sz="500" spc="50" dirty="0" err="1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じ</a:t>
            </a:r>
            <a:r>
              <a:rPr lang="ja-JP" altLang="en-US" sz="500" spc="5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かんまえていど</a:t>
            </a:r>
            <a:r>
              <a:rPr lang="ja-JP" altLang="en-US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lang="en-US" altLang="ja-JP" sz="5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9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大雨の数時間～２時間前程度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13981115" y="2432955"/>
            <a:ext cx="1008000" cy="2404525"/>
          </a:xfrm>
          <a:prstGeom prst="rect">
            <a:avLst/>
          </a:prstGeom>
          <a:solidFill>
            <a:srgbClr val="0C000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8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</a:t>
            </a:r>
            <a:endParaRPr lang="en-US" altLang="ja-JP" sz="8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r>
              <a:rPr lang="ja-JP" altLang="en-US" sz="16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 災害の</a:t>
            </a:r>
            <a:endParaRPr lang="en-US" altLang="ja-JP" sz="20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r>
              <a:rPr lang="ja-JP" altLang="en-US" sz="8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 </a:t>
            </a:r>
            <a:r>
              <a:rPr lang="ja-JP" altLang="en-US" sz="6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</a:t>
            </a:r>
            <a:endParaRPr lang="en-US" altLang="ja-JP" sz="8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r>
              <a:rPr lang="ja-JP" altLang="en-US" sz="20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r>
              <a:rPr lang="ja-JP" altLang="en-US" sz="10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r>
              <a:rPr lang="ja-JP" altLang="en-US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発生</a:t>
            </a:r>
            <a:r>
              <a:rPr lang="ja-JP" altLang="en-US" sz="10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r>
              <a:rPr lang="ja-JP" altLang="en-US" sz="14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又は</a:t>
            </a:r>
            <a:r>
              <a:rPr lang="ja-JP" altLang="en-US" sz="10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r>
              <a:rPr lang="ja-JP" altLang="en-US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切迫！</a:t>
            </a:r>
            <a:endParaRPr lang="ja-JP" altLang="en-US" sz="16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981115" y="2461172"/>
            <a:ext cx="10080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〔</a:t>
            </a:r>
            <a:r>
              <a:rPr lang="ja-JP" altLang="en-US" sz="12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レベル５</a:t>
            </a:r>
            <a:r>
              <a:rPr lang="en-US" altLang="ja-JP" sz="12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〕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0072" y="66657"/>
            <a:ext cx="7020000" cy="75600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70000"/>
              </a:lnSpc>
            </a:pPr>
            <a:r>
              <a:rPr lang="ja-JP" altLang="en-US" sz="1400" b="1" dirty="0">
                <a:solidFill>
                  <a:srgbClr val="00206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　　　　　　　　　　　　　　　  </a:t>
            </a:r>
            <a:endParaRPr lang="en-US" altLang="ja-JP" sz="1400" b="1" dirty="0">
              <a:solidFill>
                <a:srgbClr val="002060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70000"/>
              </a:lnSpc>
            </a:pPr>
            <a:r>
              <a:rPr lang="ja-JP" altLang="en-US" sz="3600" b="1" dirty="0">
                <a:solidFill>
                  <a:srgbClr val="00206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マイ・タイムライン</a:t>
            </a:r>
            <a:r>
              <a:rPr lang="ja-JP" altLang="en-US" sz="2400" b="1" dirty="0">
                <a:solidFill>
                  <a:srgbClr val="00206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～もしもプラン～</a:t>
            </a:r>
            <a:endParaRPr lang="ja-JP" altLang="en-US" sz="2800" b="1" dirty="0">
              <a:solidFill>
                <a:srgbClr val="002060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21032" y="282082"/>
            <a:ext cx="6698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いざというときにあわてず行動するため、</a:t>
            </a:r>
            <a:endParaRPr kumimoji="1" lang="en-US" altLang="ja-JP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自分≪マイ≫の避難行動計画≪タイムライン≫を作りましょう。</a:t>
            </a:r>
          </a:p>
        </p:txBody>
      </p:sp>
      <p:grpSp>
        <p:nvGrpSpPr>
          <p:cNvPr id="8" name="グループ化 7"/>
          <p:cNvGrpSpPr/>
          <p:nvPr/>
        </p:nvGrpSpPr>
        <p:grpSpPr>
          <a:xfrm>
            <a:off x="89672" y="928413"/>
            <a:ext cx="15029679" cy="1457532"/>
            <a:chOff x="89672" y="928413"/>
            <a:chExt cx="15029679" cy="1457532"/>
          </a:xfrm>
        </p:grpSpPr>
        <p:sp>
          <p:nvSpPr>
            <p:cNvPr id="2" name="角丸四角形 1"/>
            <p:cNvSpPr/>
            <p:nvPr/>
          </p:nvSpPr>
          <p:spPr>
            <a:xfrm>
              <a:off x="89672" y="945945"/>
              <a:ext cx="3767763" cy="1440000"/>
            </a:xfrm>
            <a:prstGeom prst="roundRect">
              <a:avLst>
                <a:gd name="adj" fmla="val 10409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12700">
              <a:solidFill>
                <a:srgbClr val="FFC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88900">
                <a:lnSpc>
                  <a:spcPct val="90000"/>
                </a:lnSpc>
              </a:pPr>
              <a:r>
                <a:rPr kumimoji="1" lang="ja-JP" altLang="en-US" sz="500" dirty="0">
                  <a:solidFill>
                    <a:srgbClr val="C00000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</a:t>
              </a:r>
              <a:r>
                <a:rPr kumimoji="1" lang="ja-JP" altLang="en-US" sz="1400" dirty="0">
                  <a:solidFill>
                    <a:srgbClr val="C00000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ＳＴＥＰ１　自宅の状況を確認　　　　　　　　　　　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　 　　 </a:t>
              </a:r>
              <a:r>
                <a:rPr kumimoji="1" lang="ja-JP" altLang="en-US" sz="5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　　　　　　  　　　　　　　　　　　　　　　　　　　　　　　　　　　　　　　　　　　　　　　　　　　　　　　　　　　　　　　　　　　　</a:t>
              </a:r>
              <a:endParaRPr kumimoji="1" lang="en-US" altLang="ja-JP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ts val="100"/>
                </a:lnSpc>
              </a:pP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</a:t>
              </a:r>
              <a:endPara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ts val="90"/>
                </a:lnSpc>
              </a:pP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</a:t>
              </a:r>
              <a:endParaRPr kumimoji="1" lang="en-US" altLang="ja-JP" sz="8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8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　 　　　　　　　　　　　　　　　  </a:t>
              </a:r>
              <a:endPara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 あなたの住んでいる地域は？　　　　　　　　　　　　　　　　　　　　　　　 </a:t>
              </a:r>
              <a:endPara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8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</a:t>
              </a:r>
              <a:endParaRPr kumimoji="1" lang="en-US" altLang="ja-JP" sz="800" spc="15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□浸水想定区域　　□土砂災害警戒区域　　 　　　　 　　　</a:t>
              </a:r>
              <a:endParaRPr kumimoji="1" lang="en-US" altLang="ja-JP" sz="8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8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　 　　  </a:t>
              </a:r>
              <a:endParaRPr kumimoji="1" lang="en-US" altLang="ja-JP" sz="800" spc="15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 住んでいる場所の浸水想定深は？　　　</a:t>
              </a:r>
              <a:endPara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 lvl="0">
                <a:lnSpc>
                  <a:spcPct val="90000"/>
                </a:lnSpc>
              </a:pPr>
              <a:r>
                <a:rPr kumimoji="1" lang="ja-JP" altLang="en-US" sz="5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　　　　　　　　　　　　　　　　　　　　　　　　　　　　　　　　　　　　　　　　　　　　　　　　　　　　　　　　　</a:t>
              </a:r>
              <a:endParaRPr kumimoji="1" lang="en-US" altLang="ja-JP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en-US" altLang="ja-JP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【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原因（　　　　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ペン楷書体L" panose="03000309000000000000" pitchFamily="65" charset="-128"/>
                  <a:ea typeface="ARペン楷書体L" panose="03000309000000000000" pitchFamily="65" charset="-128"/>
                </a:rPr>
                <a:t>　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）浸水深（　　　　</a:t>
              </a:r>
              <a:r>
                <a:rPr kumimoji="1" lang="ja-JP" altLang="en-US" sz="1300" b="1" dirty="0">
                  <a:solidFill>
                    <a:schemeClr val="tx1"/>
                  </a:solidFill>
                  <a:latin typeface="ARペン楷書体L" panose="03000309000000000000" pitchFamily="65" charset="-128"/>
                  <a:ea typeface="ARペン楷書体L" panose="03000309000000000000" pitchFamily="65" charset="-128"/>
                </a:rPr>
                <a:t> 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）</a:t>
              </a:r>
              <a:r>
                <a:rPr kumimoji="1" lang="en-US" altLang="ja-JP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】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 </a:t>
              </a:r>
              <a:r>
                <a:rPr kumimoji="1" lang="ja-JP" altLang="en-US" sz="1300" u="sng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　　　　 </a:t>
              </a:r>
              <a:endParaRPr kumimoji="1" lang="ja-JP" altLang="en-US" sz="1300" dirty="0">
                <a:solidFill>
                  <a:srgbClr val="C000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</p:txBody>
        </p:sp>
        <p:sp>
          <p:nvSpPr>
            <p:cNvPr id="43" name="角丸四角形 42"/>
            <p:cNvSpPr/>
            <p:nvPr/>
          </p:nvSpPr>
          <p:spPr>
            <a:xfrm>
              <a:off x="10902463" y="928413"/>
              <a:ext cx="4216888" cy="1440001"/>
            </a:xfrm>
            <a:prstGeom prst="roundRect">
              <a:avLst>
                <a:gd name="adj" fmla="val 10409"/>
              </a:avLst>
            </a:prstGeom>
            <a:solidFill>
              <a:srgbClr val="FFCCFF"/>
            </a:solidFill>
            <a:ln w="28575">
              <a:solidFill>
                <a:srgbClr val="FFC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88900">
                <a:lnSpc>
                  <a:spcPct val="90000"/>
                </a:lnSpc>
              </a:pPr>
              <a:r>
                <a:rPr kumimoji="1" lang="ja-JP" altLang="en-US" sz="1400" dirty="0">
                  <a:solidFill>
                    <a:srgbClr val="C00000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●</a:t>
              </a:r>
              <a:r>
                <a:rPr kumimoji="1" lang="ja-JP" altLang="en-US" sz="700" dirty="0">
                  <a:solidFill>
                    <a:srgbClr val="C00000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 </a:t>
              </a:r>
              <a:r>
                <a:rPr kumimoji="1" lang="ja-JP" altLang="en-US" sz="1400" dirty="0">
                  <a:solidFill>
                    <a:srgbClr val="C00000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家族の連絡先 ／ 緊急連絡先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</a:t>
              </a:r>
              <a:endParaRPr kumimoji="1" lang="en-US" altLang="ja-JP" sz="14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endParaRPr kumimoji="1" lang="en-US" altLang="ja-JP" sz="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5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　　　　　　</a:t>
              </a:r>
              <a:endParaRPr kumimoji="1" lang="en-US" altLang="ja-JP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1300" dirty="0">
                  <a:solidFill>
                    <a:prstClr val="black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ＴＥＬ 　　　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－　　　－ 　　　　（　　 　 　  ）</a:t>
              </a:r>
              <a:endPara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5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　　</a:t>
              </a:r>
              <a:endParaRPr kumimoji="1" lang="en-US" altLang="ja-JP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1300" dirty="0">
                  <a:solidFill>
                    <a:prstClr val="black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ＴＥＬ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 　　　－　　　－ 　　　　（　　 　　 　）</a:t>
              </a:r>
              <a:endPara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5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　　</a:t>
              </a:r>
              <a:endParaRPr kumimoji="1" lang="en-US" altLang="ja-JP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1300" dirty="0">
                  <a:solidFill>
                    <a:prstClr val="black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ＴＥＬ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 　　　－　　　－ 　　　　（ 　　　　　 ）</a:t>
              </a:r>
              <a:endPara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5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</a:t>
              </a:r>
              <a:endParaRPr kumimoji="1" lang="en-US" altLang="ja-JP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1300" dirty="0">
                  <a:solidFill>
                    <a:prstClr val="black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ＴＥＬ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 　　　－　　　－ 　　　　（ 　　　　　 ）</a:t>
              </a:r>
              <a:endPara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</p:txBody>
        </p:sp>
      </p:grpSp>
      <p:sp>
        <p:nvSpPr>
          <p:cNvPr id="63" name="テキスト ボックス 62"/>
          <p:cNvSpPr txBox="1"/>
          <p:nvPr/>
        </p:nvSpPr>
        <p:spPr>
          <a:xfrm>
            <a:off x="896594" y="4877606"/>
            <a:ext cx="320790" cy="3923259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none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7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 </a:t>
            </a:r>
            <a:endParaRPr lang="en-US" altLang="ja-JP" sz="7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7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lang="en-US" altLang="ja-JP" sz="7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わ</a:t>
            </a:r>
            <a:endParaRPr lang="en-US" altLang="ja-JP" sz="14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た</a:t>
            </a:r>
            <a:endParaRPr lang="en-US" altLang="ja-JP" sz="14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し</a:t>
            </a:r>
            <a:endParaRPr lang="en-US" altLang="ja-JP" sz="14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と</a:t>
            </a:r>
            <a:endParaRPr lang="en-US" altLang="ja-JP" sz="14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家</a:t>
            </a:r>
            <a:endParaRPr lang="en-US" altLang="ja-JP" sz="14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族</a:t>
            </a:r>
            <a:endParaRPr lang="en-US" altLang="ja-JP" sz="14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896594" y="8911382"/>
            <a:ext cx="320790" cy="1380950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none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7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 </a:t>
            </a:r>
            <a:endParaRPr lang="en-US" altLang="ja-JP" sz="7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7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lang="en-US" altLang="ja-JP" sz="7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地</a:t>
            </a:r>
            <a:endParaRPr lang="en-US" altLang="ja-JP" sz="14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域</a:t>
            </a:r>
            <a:endParaRPr lang="en-US" altLang="ja-JP" sz="14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cxnSp>
        <p:nvCxnSpPr>
          <p:cNvPr id="69" name="直線コネクタ 68"/>
          <p:cNvCxnSpPr/>
          <p:nvPr/>
        </p:nvCxnSpPr>
        <p:spPr>
          <a:xfrm>
            <a:off x="3691552" y="5036332"/>
            <a:ext cx="0" cy="5400000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角丸四角形 79"/>
          <p:cNvSpPr/>
          <p:nvPr/>
        </p:nvSpPr>
        <p:spPr>
          <a:xfrm>
            <a:off x="3857436" y="938401"/>
            <a:ext cx="7047228" cy="1440000"/>
          </a:xfrm>
          <a:prstGeom prst="roundRect">
            <a:avLst>
              <a:gd name="adj" fmla="val 10409"/>
            </a:avLst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88900">
              <a:lnSpc>
                <a:spcPct val="90000"/>
              </a:lnSpc>
            </a:pPr>
            <a:r>
              <a:rPr kumimoji="1" lang="ja-JP" altLang="en-US" sz="500" dirty="0">
                <a:solidFill>
                  <a:srgbClr val="C000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</a:t>
            </a:r>
            <a:r>
              <a:rPr kumimoji="1" lang="ja-JP" altLang="en-US" sz="1400" dirty="0">
                <a:solidFill>
                  <a:srgbClr val="C000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ＳＴＥＰ２　避難先・避難経路を決定　　　</a:t>
            </a:r>
            <a:r>
              <a:rPr kumimoji="1" lang="ja-JP" altLang="en-US" sz="14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 　　 </a:t>
            </a:r>
            <a:r>
              <a:rPr kumimoji="1" lang="ja-JP" altLang="en-US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  　　　　　　　　　　　　　　　　　　　　　　　　　　　　　　　　　　　　　　　　　　　　　　　　　　　　　　　　　　　　</a:t>
            </a:r>
            <a:endParaRPr kumimoji="1" lang="en-US" altLang="ja-JP" sz="5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88900">
              <a:lnSpc>
                <a:spcPts val="100"/>
              </a:lnSpc>
            </a:pP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kumimoji="1" lang="en-US" altLang="ja-JP" sz="13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88900">
              <a:lnSpc>
                <a:spcPts val="90"/>
              </a:lnSpc>
            </a:pP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kumimoji="1" lang="en-US" altLang="ja-JP" sz="8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88900">
              <a:lnSpc>
                <a:spcPct val="90000"/>
              </a:lnSpc>
            </a:pPr>
            <a:r>
              <a:rPr kumimoji="1" lang="ja-JP" altLang="en-US" sz="8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 　　　　　　　　　　　　　　　  </a:t>
            </a:r>
            <a:endParaRPr kumimoji="1" lang="en-US" altLang="ja-JP" sz="13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88900">
              <a:lnSpc>
                <a:spcPct val="90000"/>
              </a:lnSpc>
            </a:pP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どこに避難する？　　　　　　　　　　　　　 　　　　避難の途中で注意する場所は？　　　　　　　　　　　 </a:t>
            </a:r>
            <a:endParaRPr kumimoji="1" lang="en-US" altLang="ja-JP" sz="13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88900">
              <a:lnSpc>
                <a:spcPct val="90000"/>
              </a:lnSpc>
            </a:pPr>
            <a:endParaRPr kumimoji="1" lang="en-US" altLang="ja-JP" sz="800" spc="15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88900">
              <a:lnSpc>
                <a:spcPct val="90000"/>
              </a:lnSpc>
            </a:pP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候補１　</a:t>
            </a:r>
            <a:r>
              <a:rPr kumimoji="1" lang="ja-JP" altLang="en-US" sz="1300" u="sng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kumimoji="1" lang="ja-JP" altLang="en-US" sz="1300" b="1" u="sng" dirty="0">
                <a:solidFill>
                  <a:schemeClr val="tx1"/>
                </a:solidFill>
                <a:latin typeface="ARペン楷書体L" panose="03000309000000000000" pitchFamily="65" charset="-128"/>
                <a:ea typeface="ARペン楷書体L" panose="03000309000000000000" pitchFamily="65" charset="-128"/>
              </a:rPr>
              <a:t>　　　　</a:t>
            </a:r>
            <a:r>
              <a:rPr kumimoji="1" lang="ja-JP" altLang="en-US" sz="1300" u="sng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r>
              <a: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【</a:t>
            </a: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歩いて 約 　　　　　分</a:t>
            </a:r>
            <a:r>
              <a: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】</a:t>
            </a: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⇒</a:t>
            </a:r>
            <a:r>
              <a: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【</a:t>
            </a: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 　　　　　　　　　　　</a:t>
            </a:r>
            <a:r>
              <a:rPr kumimoji="1" lang="ja-JP" altLang="en-US" sz="1300" dirty="0">
                <a:solidFill>
                  <a:schemeClr val="tx1"/>
                </a:solidFill>
                <a:latin typeface="ARペン楷書体L" panose="03000309000000000000" pitchFamily="65" charset="-128"/>
                <a:ea typeface="ARペン楷書体L" panose="03000309000000000000" pitchFamily="65" charset="-128"/>
              </a:rPr>
              <a:t> </a:t>
            </a: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】</a:t>
            </a: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　　　</a:t>
            </a:r>
            <a:endParaRPr kumimoji="1" lang="en-US" altLang="ja-JP" sz="8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88900">
              <a:lnSpc>
                <a:spcPct val="90000"/>
              </a:lnSpc>
            </a:pPr>
            <a:r>
              <a:rPr kumimoji="1" lang="ja-JP" altLang="en-US" sz="8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　　　　　　　　　　　　　　</a:t>
            </a:r>
            <a:endParaRPr kumimoji="1" lang="en-US" altLang="ja-JP" sz="8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88900">
              <a:lnSpc>
                <a:spcPct val="90000"/>
              </a:lnSpc>
            </a:pPr>
            <a:r>
              <a:rPr kumimoji="1" lang="ja-JP" altLang="en-US" sz="8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 　　  </a:t>
            </a:r>
            <a:endParaRPr kumimoji="1" lang="en-US" altLang="ja-JP" sz="13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88900">
              <a:lnSpc>
                <a:spcPct val="90000"/>
              </a:lnSpc>
            </a:pP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候補２　</a:t>
            </a:r>
            <a:r>
              <a:rPr kumimoji="1" lang="ja-JP" altLang="en-US" sz="1300" u="sng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kumimoji="1" lang="ja-JP" altLang="en-US" sz="1300" b="1" u="sng" dirty="0">
                <a:solidFill>
                  <a:schemeClr val="tx1"/>
                </a:solidFill>
                <a:latin typeface="ARペン楷書体L" panose="03000309000000000000" pitchFamily="65" charset="-128"/>
                <a:ea typeface="ARペン楷書体L" panose="03000309000000000000" pitchFamily="65" charset="-128"/>
              </a:rPr>
              <a:t>　　　　</a:t>
            </a:r>
            <a:r>
              <a:rPr kumimoji="1" lang="ja-JP" altLang="en-US" sz="1300" b="1" u="sng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kumimoji="1" lang="ja-JP" altLang="en-US" sz="1300" u="sng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【</a:t>
            </a: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歩いて 約 　　　　　分</a:t>
            </a:r>
            <a:r>
              <a: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】</a:t>
            </a: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⇒</a:t>
            </a:r>
            <a:r>
              <a: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【</a:t>
            </a: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 　　　　　　　　　　　   </a:t>
            </a:r>
            <a:r>
              <a: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】</a:t>
            </a: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 </a:t>
            </a:r>
            <a:r>
              <a:rPr kumimoji="1" lang="ja-JP" altLang="en-US" sz="1300" u="sng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 </a:t>
            </a:r>
            <a:endParaRPr kumimoji="1" lang="ja-JP" altLang="en-US" sz="1300" dirty="0">
              <a:solidFill>
                <a:srgbClr val="C00000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7215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C000C"/>
        </a:solidFill>
        <a:ln>
          <a:solidFill>
            <a:schemeClr val="tx1"/>
          </a:solidFill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100" dirty="0">
            <a:latin typeface="AR丸ゴシック体E" panose="020F0909000000000000" pitchFamily="49" charset="-128"/>
            <a:ea typeface="AR丸ゴシック体E" panose="020F0909000000000000" pitchFamily="49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441</Words>
  <Application>Microsoft Office PowerPoint</Application>
  <PresentationFormat>ユーザー設定</PresentationFormat>
  <Paragraphs>135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AR Pゴシック体S</vt:lpstr>
      <vt:lpstr>AR P丸ゴシック体E</vt:lpstr>
      <vt:lpstr>ARペン楷書体L</vt:lpstr>
      <vt:lpstr>AR丸ゴシック体E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2024-08-02T02:11:22Z</dcterms:created>
  <dcterms:modified xsi:type="dcterms:W3CDTF">2024-08-02T02:11:30Z</dcterms:modified>
</cp:coreProperties>
</file>